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256" r:id="rId2"/>
    <p:sldId id="257" r:id="rId3"/>
    <p:sldId id="258" r:id="rId4"/>
    <p:sldId id="306" r:id="rId5"/>
    <p:sldId id="307" r:id="rId6"/>
    <p:sldId id="303" r:id="rId7"/>
    <p:sldId id="304" r:id="rId8"/>
    <p:sldId id="305" r:id="rId9"/>
    <p:sldId id="259" r:id="rId10"/>
    <p:sldId id="308" r:id="rId11"/>
    <p:sldId id="309" r:id="rId12"/>
    <p:sldId id="311" r:id="rId13"/>
    <p:sldId id="310" r:id="rId14"/>
    <p:sldId id="312" r:id="rId15"/>
    <p:sldId id="313" r:id="rId16"/>
    <p:sldId id="314" r:id="rId17"/>
    <p:sldId id="316" r:id="rId18"/>
    <p:sldId id="317" r:id="rId19"/>
    <p:sldId id="315" r:id="rId20"/>
    <p:sldId id="318" r:id="rId21"/>
    <p:sldId id="319" r:id="rId22"/>
    <p:sldId id="320" r:id="rId23"/>
    <p:sldId id="321" r:id="rId24"/>
    <p:sldId id="322" r:id="rId25"/>
    <p:sldId id="323" r:id="rId26"/>
    <p:sldId id="326" r:id="rId27"/>
    <p:sldId id="324" r:id="rId28"/>
    <p:sldId id="325" r:id="rId29"/>
    <p:sldId id="327" r:id="rId30"/>
    <p:sldId id="328" r:id="rId31"/>
    <p:sldId id="330" r:id="rId32"/>
    <p:sldId id="329" r:id="rId33"/>
    <p:sldId id="331" r:id="rId34"/>
    <p:sldId id="332" r:id="rId35"/>
    <p:sldId id="333" r:id="rId36"/>
    <p:sldId id="334" r:id="rId37"/>
    <p:sldId id="335" r:id="rId38"/>
    <p:sldId id="336" r:id="rId39"/>
    <p:sldId id="337" r:id="rId40"/>
    <p:sldId id="342" r:id="rId41"/>
    <p:sldId id="343" r:id="rId42"/>
    <p:sldId id="350" r:id="rId43"/>
    <p:sldId id="351" r:id="rId44"/>
    <p:sldId id="355" r:id="rId45"/>
    <p:sldId id="354" r:id="rId46"/>
    <p:sldId id="356" r:id="rId47"/>
    <p:sldId id="357" r:id="rId48"/>
    <p:sldId id="352" r:id="rId49"/>
    <p:sldId id="353" r:id="rId50"/>
    <p:sldId id="338" r:id="rId51"/>
    <p:sldId id="359" r:id="rId52"/>
    <p:sldId id="360" r:id="rId53"/>
    <p:sldId id="361" r:id="rId54"/>
    <p:sldId id="362" r:id="rId55"/>
    <p:sldId id="377" r:id="rId56"/>
    <p:sldId id="378" r:id="rId57"/>
    <p:sldId id="379" r:id="rId58"/>
    <p:sldId id="380" r:id="rId59"/>
    <p:sldId id="358" r:id="rId60"/>
    <p:sldId id="339" r:id="rId61"/>
    <p:sldId id="340" r:id="rId62"/>
    <p:sldId id="341" r:id="rId63"/>
    <p:sldId id="344" r:id="rId64"/>
    <p:sldId id="345" r:id="rId65"/>
    <p:sldId id="346" r:id="rId66"/>
    <p:sldId id="347" r:id="rId67"/>
    <p:sldId id="348" r:id="rId68"/>
    <p:sldId id="349" r:id="rId69"/>
    <p:sldId id="363" r:id="rId70"/>
    <p:sldId id="365" r:id="rId71"/>
    <p:sldId id="364" r:id="rId72"/>
    <p:sldId id="381" r:id="rId73"/>
    <p:sldId id="382" r:id="rId74"/>
    <p:sldId id="383" r:id="rId75"/>
    <p:sldId id="375" r:id="rId76"/>
    <p:sldId id="376" r:id="rId77"/>
    <p:sldId id="366" r:id="rId78"/>
    <p:sldId id="367" r:id="rId79"/>
    <p:sldId id="369" r:id="rId80"/>
    <p:sldId id="370" r:id="rId81"/>
    <p:sldId id="371" r:id="rId82"/>
    <p:sldId id="372" r:id="rId83"/>
    <p:sldId id="374" r:id="rId84"/>
    <p:sldId id="273" r:id="rId85"/>
    <p:sldId id="302"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3DD6BF-54F4-3E4F-9454-50E49CF55EB3}">
          <p14:sldIdLst>
            <p14:sldId id="256"/>
            <p14:sldId id="257"/>
            <p14:sldId id="258"/>
            <p14:sldId id="306"/>
            <p14:sldId id="307"/>
            <p14:sldId id="303"/>
            <p14:sldId id="304"/>
            <p14:sldId id="305"/>
            <p14:sldId id="259"/>
            <p14:sldId id="308"/>
            <p14:sldId id="309"/>
            <p14:sldId id="311"/>
            <p14:sldId id="310"/>
            <p14:sldId id="312"/>
            <p14:sldId id="313"/>
            <p14:sldId id="314"/>
            <p14:sldId id="316"/>
            <p14:sldId id="317"/>
            <p14:sldId id="315"/>
            <p14:sldId id="318"/>
            <p14:sldId id="319"/>
            <p14:sldId id="320"/>
            <p14:sldId id="321"/>
            <p14:sldId id="322"/>
            <p14:sldId id="323"/>
            <p14:sldId id="326"/>
            <p14:sldId id="324"/>
            <p14:sldId id="325"/>
            <p14:sldId id="327"/>
            <p14:sldId id="328"/>
            <p14:sldId id="330"/>
            <p14:sldId id="329"/>
            <p14:sldId id="331"/>
            <p14:sldId id="332"/>
            <p14:sldId id="333"/>
            <p14:sldId id="334"/>
            <p14:sldId id="335"/>
            <p14:sldId id="336"/>
            <p14:sldId id="337"/>
            <p14:sldId id="342"/>
            <p14:sldId id="343"/>
            <p14:sldId id="350"/>
            <p14:sldId id="351"/>
            <p14:sldId id="355"/>
            <p14:sldId id="354"/>
            <p14:sldId id="356"/>
            <p14:sldId id="357"/>
            <p14:sldId id="352"/>
            <p14:sldId id="353"/>
            <p14:sldId id="338"/>
            <p14:sldId id="359"/>
            <p14:sldId id="360"/>
            <p14:sldId id="361"/>
            <p14:sldId id="362"/>
            <p14:sldId id="377"/>
            <p14:sldId id="378"/>
            <p14:sldId id="379"/>
            <p14:sldId id="380"/>
            <p14:sldId id="358"/>
            <p14:sldId id="339"/>
            <p14:sldId id="340"/>
            <p14:sldId id="341"/>
            <p14:sldId id="344"/>
            <p14:sldId id="345"/>
            <p14:sldId id="346"/>
            <p14:sldId id="347"/>
            <p14:sldId id="348"/>
            <p14:sldId id="349"/>
            <p14:sldId id="363"/>
            <p14:sldId id="365"/>
            <p14:sldId id="364"/>
            <p14:sldId id="381"/>
            <p14:sldId id="382"/>
            <p14:sldId id="383"/>
            <p14:sldId id="375"/>
            <p14:sldId id="376"/>
            <p14:sldId id="366"/>
            <p14:sldId id="367"/>
            <p14:sldId id="369"/>
            <p14:sldId id="370"/>
            <p14:sldId id="371"/>
            <p14:sldId id="372"/>
            <p14:sldId id="374"/>
            <p14:sldId id="273"/>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handoutMaster" Target="handoutMasters/handoutMaster1.xml"/><Relationship Id="rId89"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45269F-7B28-4245-967B-DBE2FB8DCF16}" type="datetimeFigureOut">
              <a:rPr lang="en-US" smtClean="0"/>
              <a:t>24/01/18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CE815D-E6DF-D840-8EAC-1E15C69ADDD0}" type="slidenum">
              <a:rPr lang="en-US" smtClean="0"/>
              <a:t>‹#›</a:t>
            </a:fld>
            <a:endParaRPr lang="en-US"/>
          </a:p>
        </p:txBody>
      </p:sp>
    </p:spTree>
    <p:extLst>
      <p:ext uri="{BB962C8B-B14F-4D97-AF65-F5344CB8AC3E}">
        <p14:creationId xmlns:p14="http://schemas.microsoft.com/office/powerpoint/2010/main" val="384952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71543-E8D1-E04D-BB53-C803BF663C78}" type="datetimeFigureOut">
              <a:rPr lang="en-US" smtClean="0"/>
              <a:t>23/01/18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3275B-87FD-4C41-AFAB-A14410198650}" type="slidenum">
              <a:rPr lang="en-US" smtClean="0"/>
              <a:t>‹#›</a:t>
            </a:fld>
            <a:endParaRPr lang="en-US"/>
          </a:p>
        </p:txBody>
      </p:sp>
    </p:spTree>
    <p:extLst>
      <p:ext uri="{BB962C8B-B14F-4D97-AF65-F5344CB8AC3E}">
        <p14:creationId xmlns:p14="http://schemas.microsoft.com/office/powerpoint/2010/main" val="465047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2</a:t>
            </a:fld>
            <a:endParaRPr lang="en-US"/>
          </a:p>
        </p:txBody>
      </p:sp>
    </p:spTree>
    <p:extLst>
      <p:ext uri="{BB962C8B-B14F-4D97-AF65-F5344CB8AC3E}">
        <p14:creationId xmlns:p14="http://schemas.microsoft.com/office/powerpoint/2010/main" val="64268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3</a:t>
            </a:fld>
            <a:endParaRPr lang="en-US"/>
          </a:p>
        </p:txBody>
      </p:sp>
    </p:spTree>
    <p:extLst>
      <p:ext uri="{BB962C8B-B14F-4D97-AF65-F5344CB8AC3E}">
        <p14:creationId xmlns:p14="http://schemas.microsoft.com/office/powerpoint/2010/main" val="15910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9</a:t>
            </a:fld>
            <a:endParaRPr lang="en-US"/>
          </a:p>
        </p:txBody>
      </p:sp>
    </p:spTree>
    <p:extLst>
      <p:ext uri="{BB962C8B-B14F-4D97-AF65-F5344CB8AC3E}">
        <p14:creationId xmlns:p14="http://schemas.microsoft.com/office/powerpoint/2010/main" val="15910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62</a:t>
            </a:fld>
            <a:endParaRPr lang="en-US"/>
          </a:p>
        </p:txBody>
      </p:sp>
    </p:spTree>
    <p:extLst>
      <p:ext uri="{BB962C8B-B14F-4D97-AF65-F5344CB8AC3E}">
        <p14:creationId xmlns:p14="http://schemas.microsoft.com/office/powerpoint/2010/main" val="260802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AE6AE2C-5FE9-454F-8ED1-78DE5A1193C6}"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304475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E6AE2C-5FE9-454F-8ED1-78DE5A1193C6}"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12365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E6AE2C-5FE9-454F-8ED1-78DE5A1193C6}"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325529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E6AE2C-5FE9-454F-8ED1-78DE5A1193C6}"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362107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AE6AE2C-5FE9-454F-8ED1-78DE5A1193C6}"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144351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AE6AE2C-5FE9-454F-8ED1-78DE5A1193C6}" type="datetimeFigureOut">
              <a:rPr lang="en-US" smtClean="0"/>
              <a:t>23/01/18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206853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AE6AE2C-5FE9-454F-8ED1-78DE5A1193C6}" type="datetimeFigureOut">
              <a:rPr lang="en-US" smtClean="0"/>
              <a:t>23/01/18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236038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AE6AE2C-5FE9-454F-8ED1-78DE5A1193C6}" type="datetimeFigureOut">
              <a:rPr lang="en-US" smtClean="0"/>
              <a:t>23/01/18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2172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6AE2C-5FE9-454F-8ED1-78DE5A1193C6}" type="datetimeFigureOut">
              <a:rPr lang="en-US" smtClean="0"/>
              <a:t>23/01/18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8839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E6AE2C-5FE9-454F-8ED1-78DE5A1193C6}" type="datetimeFigureOut">
              <a:rPr lang="en-US" smtClean="0"/>
              <a:t>23/01/18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6411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E6AE2C-5FE9-454F-8ED1-78DE5A1193C6}" type="datetimeFigureOut">
              <a:rPr lang="en-US" smtClean="0"/>
              <a:t>23/01/18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45961-51A0-B743-8DA0-BFD5A8FCA940}" type="slidenum">
              <a:rPr lang="en-US" smtClean="0"/>
              <a:t>‹#›</a:t>
            </a:fld>
            <a:endParaRPr lang="en-US"/>
          </a:p>
        </p:txBody>
      </p:sp>
    </p:spTree>
    <p:extLst>
      <p:ext uri="{BB962C8B-B14F-4D97-AF65-F5344CB8AC3E}">
        <p14:creationId xmlns:p14="http://schemas.microsoft.com/office/powerpoint/2010/main" val="3774009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6AE2C-5FE9-454F-8ED1-78DE5A1193C6}" type="datetimeFigureOut">
              <a:rPr lang="en-US" smtClean="0"/>
              <a:t>23/01/18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45961-51A0-B743-8DA0-BFD5A8FCA940}" type="slidenum">
              <a:rPr lang="en-US" smtClean="0"/>
              <a:t>‹#›</a:t>
            </a:fld>
            <a:endParaRPr lang="en-US"/>
          </a:p>
        </p:txBody>
      </p:sp>
    </p:spTree>
    <p:extLst>
      <p:ext uri="{BB962C8B-B14F-4D97-AF65-F5344CB8AC3E}">
        <p14:creationId xmlns:p14="http://schemas.microsoft.com/office/powerpoint/2010/main" val="286053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lytics.googl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ordpress.org/plugi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remium.wpmudev.org/project/google-analytics-for-wordpress-mu-sitewide-and-single-blog-solu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ordpress.org/plugins/google-analytics-dashboard-for-w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remium.wpmudev.org/blog/google-analytics-plugi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ordpress.org/plugins/ga-google-analyt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z.com/google-algorithm-change"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gb.wordpress.org/plugins/wp-subscribe/"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business/" TargetMode="External"/><Relationship Id="rId3"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hley@ashleymackie.com" TargetMode="External"/><Relationship Id="rId3" Type="http://schemas.openxmlformats.org/officeDocument/2006/relationships/hyperlink" Target="http://www.talentedmarketing.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2476500"/>
            <a:ext cx="4292600" cy="1892300"/>
          </a:xfrm>
          <a:prstGeom prst="rect">
            <a:avLst/>
          </a:prstGeom>
        </p:spPr>
      </p:pic>
    </p:spTree>
    <p:extLst>
      <p:ext uri="{BB962C8B-B14F-4D97-AF65-F5344CB8AC3E}">
        <p14:creationId xmlns:p14="http://schemas.microsoft.com/office/powerpoint/2010/main" val="2549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8723" y="2113174"/>
            <a:ext cx="7619500" cy="3862596"/>
          </a:xfrm>
          <a:prstGeom prst="rect">
            <a:avLst/>
          </a:prstGeom>
        </p:spPr>
        <p:txBody>
          <a:bodyPr wrap="square">
            <a:spAutoFit/>
          </a:bodyPr>
          <a:lstStyle/>
          <a:p>
            <a:r>
              <a:rPr lang="en-US" sz="3500" dirty="0" smtClean="0">
                <a:latin typeface="Eurostile"/>
                <a:cs typeface="Eurostile"/>
              </a:rPr>
              <a:t>Don’t let </a:t>
            </a:r>
            <a:r>
              <a:rPr lang="en-US" sz="3500" dirty="0">
                <a:latin typeface="Eurostile"/>
                <a:cs typeface="Eurostile"/>
              </a:rPr>
              <a:t>your anyone (your web designer, web developer, web host, SEO person, etc.) create your website's Google Analytics account under their own Google account so they can "manage" it for you. </a:t>
            </a:r>
            <a:endParaRPr lang="en-US" sz="3500" dirty="0" smtClean="0">
              <a:latin typeface="Eurostile"/>
              <a:cs typeface="Eurostile"/>
            </a:endParaRPr>
          </a:p>
          <a:p>
            <a:endParaRPr lang="en-US" sz="3500" dirty="0">
              <a:latin typeface="Eurostile"/>
              <a:cs typeface="Eurostile"/>
            </a:endParaRPr>
          </a:p>
        </p:txBody>
      </p:sp>
    </p:spTree>
    <p:extLst>
      <p:ext uri="{BB962C8B-B14F-4D97-AF65-F5344CB8AC3E}">
        <p14:creationId xmlns:p14="http://schemas.microsoft.com/office/powerpoint/2010/main" val="319288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428" y="1174202"/>
            <a:ext cx="7200188" cy="4939814"/>
          </a:xfrm>
          <a:prstGeom prst="rect">
            <a:avLst/>
          </a:prstGeom>
        </p:spPr>
        <p:txBody>
          <a:bodyPr wrap="square">
            <a:spAutoFit/>
          </a:bodyPr>
          <a:lstStyle/>
          <a:p>
            <a:r>
              <a:rPr lang="en-US" sz="3500" dirty="0">
                <a:latin typeface="Eurostile"/>
                <a:cs typeface="Eurostile"/>
              </a:rPr>
              <a:t>If you and this person part ways, they </a:t>
            </a:r>
            <a:r>
              <a:rPr lang="en-US" sz="3500" dirty="0" smtClean="0">
                <a:latin typeface="Eurostile"/>
                <a:cs typeface="Eurostile"/>
              </a:rPr>
              <a:t>may </a:t>
            </a:r>
            <a:r>
              <a:rPr lang="en-US" sz="3500" dirty="0">
                <a:latin typeface="Eurostile"/>
                <a:cs typeface="Eurostile"/>
              </a:rPr>
              <a:t>take your Google Analytics data with them, and you will have to start all </a:t>
            </a:r>
            <a:r>
              <a:rPr lang="en-US" sz="3500" dirty="0" smtClean="0">
                <a:latin typeface="Eurostile"/>
                <a:cs typeface="Eurostile"/>
              </a:rPr>
              <a:t>over and may loose data for a short period.</a:t>
            </a:r>
          </a:p>
          <a:p>
            <a:endParaRPr lang="en-US" sz="3500" dirty="0">
              <a:latin typeface="Eurostile"/>
              <a:cs typeface="Eurostile"/>
            </a:endParaRPr>
          </a:p>
          <a:p>
            <a:r>
              <a:rPr lang="en-US" sz="3500" dirty="0" smtClean="0">
                <a:latin typeface="Eurostile"/>
                <a:cs typeface="Eurostile"/>
              </a:rPr>
              <a:t>Some professionals are also know to charge more if traffic rates are increasing, etc.</a:t>
            </a:r>
            <a:endParaRPr lang="en-US" sz="3500" dirty="0">
              <a:latin typeface="Eurostile"/>
              <a:cs typeface="Eurostile"/>
            </a:endParaRPr>
          </a:p>
        </p:txBody>
      </p:sp>
    </p:spTree>
    <p:extLst>
      <p:ext uri="{BB962C8B-B14F-4D97-AF65-F5344CB8AC3E}">
        <p14:creationId xmlns:p14="http://schemas.microsoft.com/office/powerpoint/2010/main" val="219910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395" y="797510"/>
            <a:ext cx="6747182" cy="5632311"/>
          </a:xfrm>
          <a:prstGeom prst="rect">
            <a:avLst/>
          </a:prstGeom>
        </p:spPr>
        <p:txBody>
          <a:bodyPr wrap="square">
            <a:spAutoFit/>
          </a:bodyPr>
          <a:lstStyle/>
          <a:p>
            <a:endParaRPr lang="en-US" sz="3000" dirty="0">
              <a:latin typeface="Eurostile"/>
              <a:cs typeface="Eurostile"/>
            </a:endParaRPr>
          </a:p>
          <a:p>
            <a:r>
              <a:rPr lang="en-US" sz="3000" dirty="0">
                <a:latin typeface="Eurostile"/>
                <a:cs typeface="Eurostile"/>
                <a:hlinkClick r:id="rId2"/>
              </a:rPr>
              <a:t>https://</a:t>
            </a:r>
            <a:r>
              <a:rPr lang="en-US" sz="3000" dirty="0" smtClean="0">
                <a:latin typeface="Eurostile"/>
                <a:cs typeface="Eurostile"/>
                <a:hlinkClick r:id="rId2"/>
              </a:rPr>
              <a:t>analytics.google.com</a:t>
            </a:r>
            <a:r>
              <a:rPr lang="en-US" sz="3000" dirty="0">
                <a:latin typeface="Eurostile"/>
                <a:cs typeface="Eurostile"/>
              </a:rPr>
              <a:t> </a:t>
            </a:r>
            <a:endParaRPr lang="en-US" sz="3000" dirty="0" smtClean="0">
              <a:latin typeface="Eurostile"/>
              <a:cs typeface="Eurostile"/>
            </a:endParaRPr>
          </a:p>
          <a:p>
            <a:endParaRPr lang="en-US" sz="3000" dirty="0">
              <a:latin typeface="Eurostile"/>
              <a:cs typeface="Eurostile"/>
            </a:endParaRPr>
          </a:p>
          <a:p>
            <a:endParaRPr lang="en-US" sz="3000" dirty="0" smtClean="0">
              <a:latin typeface="Eurostile"/>
              <a:cs typeface="Eurostile"/>
            </a:endParaRPr>
          </a:p>
          <a:p>
            <a:r>
              <a:rPr lang="en-US" sz="3000" dirty="0">
                <a:latin typeface="Eurostile"/>
                <a:cs typeface="Eurostile"/>
              </a:rPr>
              <a:t>Once you have a Google account, you can go to Google Analytics and click the Sign into Google Analytics button. </a:t>
            </a:r>
            <a:endParaRPr lang="en-US" sz="3000" dirty="0" smtClean="0">
              <a:latin typeface="Eurostile"/>
              <a:cs typeface="Eurostile"/>
            </a:endParaRPr>
          </a:p>
          <a:p>
            <a:endParaRPr lang="en-US" sz="3000" dirty="0">
              <a:latin typeface="Eurostile"/>
              <a:cs typeface="Eurostile"/>
            </a:endParaRPr>
          </a:p>
          <a:p>
            <a:r>
              <a:rPr lang="en-US" sz="3000" dirty="0" smtClean="0">
                <a:latin typeface="Eurostile"/>
                <a:cs typeface="Eurostile"/>
              </a:rPr>
              <a:t>You </a:t>
            </a:r>
            <a:r>
              <a:rPr lang="en-US" sz="3000" dirty="0">
                <a:latin typeface="Eurostile"/>
                <a:cs typeface="Eurostile"/>
              </a:rPr>
              <a:t>will then be greeted with the three steps you must take to set up Google Analytics.</a:t>
            </a:r>
          </a:p>
          <a:p>
            <a:endParaRPr lang="en-US" sz="3000" dirty="0">
              <a:latin typeface="Eurostile"/>
              <a:cs typeface="Eurostile"/>
            </a:endParaRPr>
          </a:p>
        </p:txBody>
      </p:sp>
    </p:spTree>
    <p:extLst>
      <p:ext uri="{BB962C8B-B14F-4D97-AF65-F5344CB8AC3E}">
        <p14:creationId xmlns:p14="http://schemas.microsoft.com/office/powerpoint/2010/main" val="285251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b90ebb6d9.1896236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790700"/>
            <a:ext cx="8890000" cy="3276600"/>
          </a:xfrm>
          <a:prstGeom prst="rect">
            <a:avLst/>
          </a:prstGeom>
        </p:spPr>
      </p:pic>
    </p:spTree>
    <p:extLst>
      <p:ext uri="{BB962C8B-B14F-4D97-AF65-F5344CB8AC3E}">
        <p14:creationId xmlns:p14="http://schemas.microsoft.com/office/powerpoint/2010/main" val="332825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427" y="946551"/>
            <a:ext cx="7835147" cy="1938992"/>
          </a:xfrm>
          <a:prstGeom prst="rect">
            <a:avLst/>
          </a:prstGeom>
        </p:spPr>
        <p:txBody>
          <a:bodyPr wrap="square">
            <a:spAutoFit/>
          </a:bodyPr>
          <a:lstStyle/>
          <a:p>
            <a:r>
              <a:rPr lang="en-US" sz="4000" dirty="0">
                <a:latin typeface="Eurostile"/>
                <a:cs typeface="Eurostile"/>
              </a:rPr>
              <a:t>After you click the </a:t>
            </a:r>
            <a:r>
              <a:rPr lang="en-US" sz="4000" dirty="0" smtClean="0">
                <a:latin typeface="Eurostile"/>
                <a:cs typeface="Eurostile"/>
              </a:rPr>
              <a:t>‘Sign Up’ </a:t>
            </a:r>
            <a:r>
              <a:rPr lang="en-US" sz="4000" dirty="0">
                <a:latin typeface="Eurostile"/>
                <a:cs typeface="Eurostile"/>
              </a:rPr>
              <a:t>button, you will fill out information for your website.</a:t>
            </a:r>
          </a:p>
        </p:txBody>
      </p:sp>
    </p:spTree>
    <p:extLst>
      <p:ext uri="{BB962C8B-B14F-4D97-AF65-F5344CB8AC3E}">
        <p14:creationId xmlns:p14="http://schemas.microsoft.com/office/powerpoint/2010/main" val="58276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b9fd9c266.178845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18" y="419357"/>
            <a:ext cx="5964318" cy="5921716"/>
          </a:xfrm>
          <a:prstGeom prst="rect">
            <a:avLst/>
          </a:prstGeom>
        </p:spPr>
      </p:pic>
    </p:spTree>
    <p:extLst>
      <p:ext uri="{BB962C8B-B14F-4D97-AF65-F5344CB8AC3E}">
        <p14:creationId xmlns:p14="http://schemas.microsoft.com/office/powerpoint/2010/main" val="332049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371" y="326323"/>
            <a:ext cx="8170597" cy="6017032"/>
          </a:xfrm>
          <a:prstGeom prst="rect">
            <a:avLst/>
          </a:prstGeom>
        </p:spPr>
        <p:txBody>
          <a:bodyPr wrap="square">
            <a:spAutoFit/>
          </a:bodyPr>
          <a:lstStyle/>
          <a:p>
            <a:r>
              <a:rPr lang="en-US" sz="3500" dirty="0">
                <a:latin typeface="Eurostile"/>
                <a:cs typeface="Eurostile"/>
              </a:rPr>
              <a:t>Google Analytics offers hierarchies to organize your account. You can have up to 100 Google Analytics accounts under one Google account. </a:t>
            </a:r>
            <a:endParaRPr lang="en-US" sz="3500" dirty="0" smtClean="0">
              <a:latin typeface="Eurostile"/>
              <a:cs typeface="Eurostile"/>
            </a:endParaRPr>
          </a:p>
          <a:p>
            <a:endParaRPr lang="en-US" sz="3500" dirty="0">
              <a:latin typeface="Eurostile"/>
              <a:cs typeface="Eurostile"/>
            </a:endParaRPr>
          </a:p>
          <a:p>
            <a:endParaRPr lang="en-US" sz="3500" dirty="0" smtClean="0">
              <a:latin typeface="Eurostile"/>
              <a:cs typeface="Eurostile"/>
            </a:endParaRPr>
          </a:p>
          <a:p>
            <a:r>
              <a:rPr lang="en-US" sz="3500" dirty="0" smtClean="0">
                <a:latin typeface="Eurostile"/>
                <a:cs typeface="Eurostile"/>
              </a:rPr>
              <a:t>You </a:t>
            </a:r>
            <a:r>
              <a:rPr lang="en-US" sz="3500" dirty="0">
                <a:latin typeface="Eurostile"/>
                <a:cs typeface="Eurostile"/>
              </a:rPr>
              <a:t>can have up to 50 website properties under one Google Analytics account. </a:t>
            </a:r>
            <a:endParaRPr lang="en-US" sz="3500" dirty="0" smtClean="0">
              <a:latin typeface="Eurostile"/>
              <a:cs typeface="Eurostile"/>
            </a:endParaRPr>
          </a:p>
          <a:p>
            <a:endParaRPr lang="en-US" sz="3500" dirty="0">
              <a:latin typeface="Eurostile"/>
              <a:cs typeface="Eurostile"/>
            </a:endParaRPr>
          </a:p>
          <a:p>
            <a:r>
              <a:rPr lang="en-US" sz="3500" dirty="0" smtClean="0">
                <a:latin typeface="Eurostile"/>
                <a:cs typeface="Eurostile"/>
              </a:rPr>
              <a:t>You </a:t>
            </a:r>
            <a:r>
              <a:rPr lang="en-US" sz="3500" dirty="0">
                <a:latin typeface="Eurostile"/>
                <a:cs typeface="Eurostile"/>
              </a:rPr>
              <a:t>can have up to 25 views under one </a:t>
            </a:r>
            <a:r>
              <a:rPr lang="en-US" sz="3500" dirty="0" smtClean="0">
                <a:latin typeface="Eurostile"/>
                <a:cs typeface="Eurostile"/>
              </a:rPr>
              <a:t>website.</a:t>
            </a:r>
            <a:endParaRPr lang="en-US" sz="3500" dirty="0">
              <a:latin typeface="Eurostile"/>
              <a:cs typeface="Eurostile"/>
            </a:endParaRPr>
          </a:p>
        </p:txBody>
      </p:sp>
    </p:spTree>
    <p:extLst>
      <p:ext uri="{BB962C8B-B14F-4D97-AF65-F5344CB8AC3E}">
        <p14:creationId xmlns:p14="http://schemas.microsoft.com/office/powerpoint/2010/main" val="132288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39" y="1641487"/>
            <a:ext cx="8218518" cy="707886"/>
          </a:xfrm>
          <a:prstGeom prst="rect">
            <a:avLst/>
          </a:prstGeom>
        </p:spPr>
        <p:txBody>
          <a:bodyPr wrap="square">
            <a:spAutoFit/>
          </a:bodyPr>
          <a:lstStyle/>
          <a:p>
            <a:r>
              <a:rPr lang="en-US" sz="4000" dirty="0" smtClean="0">
                <a:latin typeface="Eurostile"/>
                <a:cs typeface="Eurostile"/>
              </a:rPr>
              <a:t>     Suit your needs - big or small!</a:t>
            </a:r>
            <a:endParaRPr lang="en-US" sz="4000" dirty="0">
              <a:latin typeface="Eurostile"/>
              <a:cs typeface="Eurostile"/>
            </a:endParaRPr>
          </a:p>
        </p:txBody>
      </p:sp>
    </p:spTree>
    <p:extLst>
      <p:ext uri="{BB962C8B-B14F-4D97-AF65-F5344CB8AC3E}">
        <p14:creationId xmlns:p14="http://schemas.microsoft.com/office/powerpoint/2010/main" val="20441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39" y="1641487"/>
            <a:ext cx="8218518" cy="3970318"/>
          </a:xfrm>
          <a:prstGeom prst="rect">
            <a:avLst/>
          </a:prstGeom>
        </p:spPr>
        <p:txBody>
          <a:bodyPr wrap="square">
            <a:spAutoFit/>
          </a:bodyPr>
          <a:lstStyle/>
          <a:p>
            <a:r>
              <a:rPr lang="en-US" sz="2800" dirty="0" smtClean="0">
                <a:latin typeface="Eurostile"/>
                <a:cs typeface="Eurostile"/>
              </a:rPr>
              <a:t>1</a:t>
            </a:r>
            <a:r>
              <a:rPr lang="en-US" sz="2800" dirty="0">
                <a:latin typeface="Eurostile"/>
                <a:cs typeface="Eurostile"/>
              </a:rPr>
              <a:t>: If you have one website, you only need one Google Analytics account with one website property</a:t>
            </a:r>
            <a:r>
              <a:rPr lang="en-US" sz="2800" dirty="0" smtClean="0">
                <a:latin typeface="Eurostile"/>
                <a:cs typeface="Eurostile"/>
              </a:rPr>
              <a:t>.</a:t>
            </a:r>
          </a:p>
          <a:p>
            <a:endParaRPr lang="en-US" sz="2800" dirty="0">
              <a:latin typeface="Eurostile"/>
              <a:cs typeface="Eurostile"/>
            </a:endParaRPr>
          </a:p>
          <a:p>
            <a:r>
              <a:rPr lang="en-US" sz="2800" dirty="0" smtClean="0">
                <a:latin typeface="Eurostile"/>
                <a:cs typeface="Eurostile"/>
              </a:rPr>
              <a:t>2</a:t>
            </a:r>
            <a:r>
              <a:rPr lang="en-US" sz="2800" dirty="0">
                <a:latin typeface="Eurostile"/>
                <a:cs typeface="Eurostile"/>
              </a:rPr>
              <a:t>: If you have two websites, such as one for your business and one for your personal use, you might want to create two accounts, naming one </a:t>
            </a:r>
            <a:r>
              <a:rPr lang="en-US" sz="2800" dirty="0" smtClean="0">
                <a:latin typeface="Eurostile"/>
                <a:cs typeface="Eurostile"/>
              </a:rPr>
              <a:t>”Business1" </a:t>
            </a:r>
            <a:r>
              <a:rPr lang="en-US" sz="2800" dirty="0">
                <a:latin typeface="Eurostile"/>
                <a:cs typeface="Eurostile"/>
              </a:rPr>
              <a:t>and one "Personal". Then you will set up your business website under the </a:t>
            </a:r>
            <a:r>
              <a:rPr lang="en-US" sz="2800" dirty="0" smtClean="0">
                <a:latin typeface="Eurostile"/>
                <a:cs typeface="Eurostile"/>
              </a:rPr>
              <a:t>‘Business1’ </a:t>
            </a:r>
            <a:r>
              <a:rPr lang="en-US" sz="2800" dirty="0">
                <a:latin typeface="Eurostile"/>
                <a:cs typeface="Eurostile"/>
              </a:rPr>
              <a:t>account and your personal website under your Personal account</a:t>
            </a:r>
            <a:r>
              <a:rPr lang="en-US" sz="2800" dirty="0" smtClean="0">
                <a:latin typeface="Eurostile"/>
                <a:cs typeface="Eurostile"/>
              </a:rPr>
              <a:t>.</a:t>
            </a:r>
            <a:endParaRPr lang="en-US" sz="2800" dirty="0">
              <a:latin typeface="Eurostile"/>
              <a:cs typeface="Eurostile"/>
            </a:endParaRPr>
          </a:p>
        </p:txBody>
      </p:sp>
    </p:spTree>
    <p:extLst>
      <p:ext uri="{BB962C8B-B14F-4D97-AF65-F5344CB8AC3E}">
        <p14:creationId xmlns:p14="http://schemas.microsoft.com/office/powerpoint/2010/main" val="237055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583" y="1284220"/>
            <a:ext cx="6858000" cy="5262980"/>
          </a:xfrm>
          <a:prstGeom prst="rect">
            <a:avLst/>
          </a:prstGeom>
        </p:spPr>
        <p:txBody>
          <a:bodyPr wrap="square">
            <a:spAutoFit/>
          </a:bodyPr>
          <a:lstStyle/>
          <a:p>
            <a:r>
              <a:rPr lang="en-US" sz="2800" dirty="0">
                <a:latin typeface="Eurostile"/>
                <a:cs typeface="Eurostile"/>
              </a:rPr>
              <a:t>3: If you have several businesses, but less than 50, and each of them has one website, you might want to put them all under a Business account. Then have a Personal account for your personal websites</a:t>
            </a:r>
            <a:r>
              <a:rPr lang="en-US" sz="2800" dirty="0" smtClean="0">
                <a:latin typeface="Eurostile"/>
                <a:cs typeface="Eurostile"/>
              </a:rPr>
              <a:t>.</a:t>
            </a:r>
          </a:p>
          <a:p>
            <a:endParaRPr lang="en-US" sz="2800" dirty="0">
              <a:latin typeface="Eurostile"/>
              <a:cs typeface="Eurostile"/>
            </a:endParaRPr>
          </a:p>
          <a:p>
            <a:r>
              <a:rPr lang="en-US" sz="2800" dirty="0">
                <a:latin typeface="Eurostile"/>
                <a:cs typeface="Eurostile"/>
              </a:rPr>
              <a:t>4: If you have several businesses and each of them has dozens of websites, for a total of more than 50 websites, you might want to put each business under its own account, such as 123Business account, 124Business account, and so on.</a:t>
            </a:r>
            <a:endParaRPr lang="en-US" sz="2800" dirty="0">
              <a:latin typeface="Eurostile"/>
              <a:cs typeface="Eurostile"/>
            </a:endParaRPr>
          </a:p>
        </p:txBody>
      </p:sp>
    </p:spTree>
    <p:extLst>
      <p:ext uri="{BB962C8B-B14F-4D97-AF65-F5344CB8AC3E}">
        <p14:creationId xmlns:p14="http://schemas.microsoft.com/office/powerpoint/2010/main" val="313577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917" y="629431"/>
            <a:ext cx="8022166" cy="5909310"/>
          </a:xfrm>
          <a:prstGeom prst="rect">
            <a:avLst/>
          </a:prstGeom>
        </p:spPr>
        <p:txBody>
          <a:bodyPr wrap="square">
            <a:spAutoFit/>
          </a:bodyPr>
          <a:lstStyle/>
          <a:p>
            <a:r>
              <a:rPr lang="en-US" sz="4000" b="1" dirty="0" smtClean="0">
                <a:latin typeface="Eurostile"/>
                <a:cs typeface="Eurostile"/>
              </a:rPr>
              <a:t>The current Google landscape </a:t>
            </a:r>
          </a:p>
          <a:p>
            <a:endParaRPr lang="en-US" sz="4000" dirty="0">
              <a:latin typeface="Eurostile"/>
              <a:cs typeface="Eurostile"/>
            </a:endParaRPr>
          </a:p>
          <a:p>
            <a:r>
              <a:rPr lang="en-US" sz="4000" dirty="0" smtClean="0">
                <a:latin typeface="Eurostile"/>
                <a:cs typeface="Eurostile"/>
              </a:rPr>
              <a:t>Did you know that every day Google processes over 40k search queries every second? </a:t>
            </a:r>
          </a:p>
          <a:p>
            <a:endParaRPr lang="en-US" sz="4000" dirty="0">
              <a:latin typeface="Eurostile"/>
              <a:cs typeface="Eurostile"/>
            </a:endParaRPr>
          </a:p>
          <a:p>
            <a:r>
              <a:rPr lang="en-US" sz="4000" dirty="0" smtClean="0">
                <a:latin typeface="Eurostile"/>
                <a:cs typeface="Eurostile"/>
              </a:rPr>
              <a:t>This equals to over 3.5 billion searches per day and 1.2 trillion searches per year worldwide</a:t>
            </a:r>
            <a:r>
              <a:rPr lang="en-US" sz="4000" dirty="0" smtClean="0"/>
              <a:t>. </a:t>
            </a:r>
          </a:p>
          <a:p>
            <a:endParaRPr lang="en-US" dirty="0"/>
          </a:p>
        </p:txBody>
      </p:sp>
    </p:spTree>
    <p:extLst>
      <p:ext uri="{BB962C8B-B14F-4D97-AF65-F5344CB8AC3E}">
        <p14:creationId xmlns:p14="http://schemas.microsoft.com/office/powerpoint/2010/main" val="118431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bb8655251.961855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03" y="407376"/>
            <a:ext cx="6369170" cy="6250885"/>
          </a:xfrm>
          <a:prstGeom prst="rect">
            <a:avLst/>
          </a:prstGeom>
        </p:spPr>
      </p:pic>
    </p:spTree>
    <p:extLst>
      <p:ext uri="{BB962C8B-B14F-4D97-AF65-F5344CB8AC3E}">
        <p14:creationId xmlns:p14="http://schemas.microsoft.com/office/powerpoint/2010/main" val="111383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bca57c118.446544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96" y="0"/>
            <a:ext cx="7705618" cy="6858000"/>
          </a:xfrm>
          <a:prstGeom prst="rect">
            <a:avLst/>
          </a:prstGeom>
        </p:spPr>
      </p:pic>
    </p:spTree>
    <p:extLst>
      <p:ext uri="{BB962C8B-B14F-4D97-AF65-F5344CB8AC3E}">
        <p14:creationId xmlns:p14="http://schemas.microsoft.com/office/powerpoint/2010/main" val="366830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565" y="1213009"/>
            <a:ext cx="7367914" cy="2677656"/>
          </a:xfrm>
          <a:prstGeom prst="rect">
            <a:avLst/>
          </a:prstGeom>
        </p:spPr>
        <p:txBody>
          <a:bodyPr wrap="square">
            <a:spAutoFit/>
          </a:bodyPr>
          <a:lstStyle/>
          <a:p>
            <a:r>
              <a:rPr lang="en-US" sz="2400" dirty="0">
                <a:latin typeface="Eurostile"/>
                <a:cs typeface="Eurostile"/>
              </a:rPr>
              <a:t>Install your tracking </a:t>
            </a:r>
            <a:r>
              <a:rPr lang="en-US" sz="2400" dirty="0" smtClean="0">
                <a:latin typeface="Eurostile"/>
                <a:cs typeface="Eurostile"/>
              </a:rPr>
              <a:t>code</a:t>
            </a:r>
          </a:p>
          <a:p>
            <a:endParaRPr lang="en-US" sz="2400" dirty="0">
              <a:latin typeface="Eurostile"/>
              <a:cs typeface="Eurostile"/>
            </a:endParaRPr>
          </a:p>
          <a:p>
            <a:r>
              <a:rPr lang="en-US" sz="2400" dirty="0">
                <a:latin typeface="Eurostile"/>
                <a:cs typeface="Eurostile"/>
              </a:rPr>
              <a:t>Once you are finished, you will click the Get Tracking ID button. You will get a popup of the Google Analytics terms and conditions, which you have to agree to</a:t>
            </a:r>
            <a:r>
              <a:rPr lang="en-US" sz="2400" dirty="0" smtClean="0">
                <a:latin typeface="Eurostile"/>
                <a:cs typeface="Eurostile"/>
              </a:rPr>
              <a:t>.</a:t>
            </a:r>
          </a:p>
          <a:p>
            <a:endParaRPr lang="en-US" sz="2400" dirty="0">
              <a:latin typeface="Eurostile"/>
              <a:cs typeface="Eurostile"/>
            </a:endParaRPr>
          </a:p>
          <a:p>
            <a:r>
              <a:rPr lang="en-US" sz="2400" dirty="0" smtClean="0">
                <a:latin typeface="Eurostile"/>
                <a:cs typeface="Eurostile"/>
              </a:rPr>
              <a:t> </a:t>
            </a:r>
            <a:r>
              <a:rPr lang="en-US" sz="2400" dirty="0">
                <a:latin typeface="Eurostile"/>
                <a:cs typeface="Eurostile"/>
              </a:rPr>
              <a:t>Then you will get your Google Analytics code.</a:t>
            </a:r>
          </a:p>
        </p:txBody>
      </p:sp>
    </p:spTree>
    <p:extLst>
      <p:ext uri="{BB962C8B-B14F-4D97-AF65-F5344CB8AC3E}">
        <p14:creationId xmlns:p14="http://schemas.microsoft.com/office/powerpoint/2010/main" val="65484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bdee93807.802335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70" y="0"/>
            <a:ext cx="7431269" cy="6858000"/>
          </a:xfrm>
          <a:prstGeom prst="rect">
            <a:avLst/>
          </a:prstGeom>
        </p:spPr>
      </p:pic>
    </p:spTree>
    <p:extLst>
      <p:ext uri="{BB962C8B-B14F-4D97-AF65-F5344CB8AC3E}">
        <p14:creationId xmlns:p14="http://schemas.microsoft.com/office/powerpoint/2010/main" val="322830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bf0e2f8b8.736755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0"/>
            <a:ext cx="8890000" cy="6705600"/>
          </a:xfrm>
          <a:prstGeom prst="rect">
            <a:avLst/>
          </a:prstGeom>
        </p:spPr>
      </p:pic>
    </p:spTree>
    <p:extLst>
      <p:ext uri="{BB962C8B-B14F-4D97-AF65-F5344CB8AC3E}">
        <p14:creationId xmlns:p14="http://schemas.microsoft.com/office/powerpoint/2010/main" val="428967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7838" y="1207050"/>
            <a:ext cx="7164247" cy="2031325"/>
          </a:xfrm>
          <a:prstGeom prst="rect">
            <a:avLst/>
          </a:prstGeom>
        </p:spPr>
        <p:txBody>
          <a:bodyPr wrap="square">
            <a:spAutoFit/>
          </a:bodyPr>
          <a:lstStyle/>
          <a:p>
            <a:r>
              <a:rPr lang="en-US" dirty="0">
                <a:latin typeface="Eurostile"/>
                <a:cs typeface="Eurostile"/>
              </a:rPr>
              <a:t>A Google Analytics plugin should accomplish at least two things for you:</a:t>
            </a:r>
          </a:p>
          <a:p>
            <a:endParaRPr lang="en-US" dirty="0">
              <a:latin typeface="Eurostile"/>
              <a:cs typeface="Eurostile"/>
            </a:endParaRPr>
          </a:p>
          <a:p>
            <a:r>
              <a:rPr lang="en-US" dirty="0">
                <a:latin typeface="Eurostile"/>
                <a:cs typeface="Eurostile"/>
              </a:rPr>
              <a:t>It should establish the connection between your site and Google Analytics without you having to update any of your site’s code</a:t>
            </a:r>
            <a:r>
              <a:rPr lang="en-US" dirty="0" smtClean="0">
                <a:latin typeface="Eurostile"/>
                <a:cs typeface="Eurostile"/>
              </a:rPr>
              <a:t>.</a:t>
            </a:r>
          </a:p>
          <a:p>
            <a:endParaRPr lang="en-US" dirty="0">
              <a:latin typeface="Eurostile"/>
              <a:cs typeface="Eurostile"/>
            </a:endParaRPr>
          </a:p>
          <a:p>
            <a:r>
              <a:rPr lang="en-US" dirty="0">
                <a:latin typeface="Eurostile"/>
                <a:cs typeface="Eurostile"/>
              </a:rPr>
              <a:t>It should add a comprehensive dashboard filled with statistics to your </a:t>
            </a:r>
            <a:r>
              <a:rPr lang="en-US" dirty="0" err="1">
                <a:latin typeface="Eurostile"/>
                <a:cs typeface="Eurostile"/>
              </a:rPr>
              <a:t>WordPress</a:t>
            </a:r>
            <a:r>
              <a:rPr lang="en-US" dirty="0">
                <a:latin typeface="Eurostile"/>
                <a:cs typeface="Eurostile"/>
              </a:rPr>
              <a:t> backend, keeping all the data for your site within </a:t>
            </a:r>
            <a:r>
              <a:rPr lang="en-US" dirty="0" err="1">
                <a:latin typeface="Eurostile"/>
                <a:cs typeface="Eurostile"/>
              </a:rPr>
              <a:t>WordPress</a:t>
            </a:r>
            <a:r>
              <a:rPr lang="en-US" dirty="0">
                <a:latin typeface="Eurostile"/>
                <a:cs typeface="Eurostile"/>
              </a:rPr>
              <a:t>.</a:t>
            </a:r>
          </a:p>
        </p:txBody>
      </p:sp>
      <p:pic>
        <p:nvPicPr>
          <p:cNvPr id="6" name="Picture 5"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016" y="4354885"/>
            <a:ext cx="1498600" cy="1498600"/>
          </a:xfrm>
          <a:prstGeom prst="rect">
            <a:avLst/>
          </a:prstGeom>
        </p:spPr>
      </p:pic>
    </p:spTree>
    <p:extLst>
      <p:ext uri="{BB962C8B-B14F-4D97-AF65-F5344CB8AC3E}">
        <p14:creationId xmlns:p14="http://schemas.microsoft.com/office/powerpoint/2010/main" val="270536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23" y="1460823"/>
            <a:ext cx="8229600" cy="1143000"/>
          </a:xfrm>
        </p:spPr>
        <p:txBody>
          <a:bodyPr>
            <a:normAutofit fontScale="90000"/>
          </a:bodyPr>
          <a:lstStyle/>
          <a:p>
            <a:r>
              <a:rPr lang="en-US" dirty="0" smtClean="0">
                <a:latin typeface="Eurostile"/>
                <a:cs typeface="Eurostile"/>
              </a:rPr>
              <a:t>The Best </a:t>
            </a:r>
            <a:r>
              <a:rPr lang="en-US" dirty="0" err="1" smtClean="0">
                <a:latin typeface="Eurostile"/>
                <a:cs typeface="Eurostile"/>
              </a:rPr>
              <a:t>Wordpress</a:t>
            </a:r>
            <a:r>
              <a:rPr lang="en-US" dirty="0" smtClean="0">
                <a:latin typeface="Eurostile"/>
                <a:cs typeface="Eurostile"/>
              </a:rPr>
              <a:t> Plugins to use</a:t>
            </a:r>
            <a:r>
              <a:rPr lang="is-IS" dirty="0" smtClean="0">
                <a:latin typeface="Eurostile"/>
                <a:cs typeface="Eurostile"/>
              </a:rPr>
              <a:t>…</a:t>
            </a:r>
            <a:endParaRPr lang="en-US" dirty="0">
              <a:latin typeface="Eurostile"/>
              <a:cs typeface="Eurostile"/>
            </a:endParaRPr>
          </a:p>
        </p:txBody>
      </p:sp>
      <p:sp>
        <p:nvSpPr>
          <p:cNvPr id="4" name="Rectangle 3"/>
          <p:cNvSpPr/>
          <p:nvPr/>
        </p:nvSpPr>
        <p:spPr>
          <a:xfrm>
            <a:off x="1804676" y="4562315"/>
            <a:ext cx="5862746" cy="369332"/>
          </a:xfrm>
          <a:prstGeom prst="rect">
            <a:avLst/>
          </a:prstGeom>
        </p:spPr>
        <p:txBody>
          <a:bodyPr wrap="square">
            <a:spAutoFit/>
          </a:bodyPr>
          <a:lstStyle/>
          <a:p>
            <a:r>
              <a:rPr lang="en-US" dirty="0">
                <a:hlinkClick r:id="rId2"/>
              </a:rPr>
              <a:t>https://wordpress.org/</a:t>
            </a:r>
            <a:r>
              <a:rPr lang="en-US" dirty="0" smtClean="0">
                <a:hlinkClick r:id="rId2"/>
              </a:rPr>
              <a:t>plugins</a:t>
            </a:r>
            <a:r>
              <a:rPr lang="en-US" dirty="0" smtClean="0"/>
              <a:t> </a:t>
            </a:r>
            <a:endParaRPr lang="en-US" dirty="0"/>
          </a:p>
        </p:txBody>
      </p:sp>
    </p:spTree>
    <p:extLst>
      <p:ext uri="{BB962C8B-B14F-4D97-AF65-F5344CB8AC3E}">
        <p14:creationId xmlns:p14="http://schemas.microsoft.com/office/powerpoint/2010/main" val="175453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211" y="2967335"/>
            <a:ext cx="6960581" cy="646331"/>
          </a:xfrm>
          <a:prstGeom prst="rect">
            <a:avLst/>
          </a:prstGeom>
        </p:spPr>
        <p:txBody>
          <a:bodyPr wrap="square">
            <a:spAutoFit/>
          </a:bodyPr>
          <a:lstStyle/>
          <a:p>
            <a:r>
              <a:rPr lang="en-US" dirty="0">
                <a:latin typeface="Eurostile"/>
                <a:cs typeface="Eurostile"/>
                <a:hlinkClick r:id="rId2"/>
              </a:rPr>
              <a:t>https://premium.wpmudev.org/project/google-analytics-for-wordpress-mu-sitewide-and-single-blog-solution</a:t>
            </a:r>
            <a:r>
              <a:rPr lang="en-US" dirty="0" smtClean="0">
                <a:latin typeface="Eurostile"/>
                <a:cs typeface="Eurostile"/>
                <a:hlinkClick r:id="rId2"/>
              </a:rPr>
              <a:t>/</a:t>
            </a:r>
            <a:r>
              <a:rPr lang="en-US" dirty="0" smtClean="0">
                <a:latin typeface="Eurostile"/>
                <a:cs typeface="Eurostile"/>
              </a:rPr>
              <a:t> </a:t>
            </a:r>
            <a:endParaRPr lang="en-US" dirty="0">
              <a:latin typeface="Eurostile"/>
              <a:cs typeface="Eurostile"/>
            </a:endParaRPr>
          </a:p>
        </p:txBody>
      </p:sp>
      <p:sp>
        <p:nvSpPr>
          <p:cNvPr id="5" name="Rectangle 4"/>
          <p:cNvSpPr/>
          <p:nvPr/>
        </p:nvSpPr>
        <p:spPr>
          <a:xfrm>
            <a:off x="1795853" y="1051691"/>
            <a:ext cx="5691864" cy="584776"/>
          </a:xfrm>
          <a:prstGeom prst="rect">
            <a:avLst/>
          </a:prstGeom>
        </p:spPr>
        <p:txBody>
          <a:bodyPr wrap="square">
            <a:spAutoFit/>
          </a:bodyPr>
          <a:lstStyle/>
          <a:p>
            <a:pPr algn="ctr"/>
            <a:r>
              <a:rPr lang="en-US" sz="3200" dirty="0">
                <a:latin typeface="Eurostile"/>
                <a:cs typeface="Eurostile"/>
              </a:rPr>
              <a:t>Google Analytics+ Plugin</a:t>
            </a:r>
          </a:p>
        </p:txBody>
      </p:sp>
    </p:spTree>
    <p:extLst>
      <p:ext uri="{BB962C8B-B14F-4D97-AF65-F5344CB8AC3E}">
        <p14:creationId xmlns:p14="http://schemas.microsoft.com/office/powerpoint/2010/main" val="188764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267" y="859983"/>
            <a:ext cx="5058374" cy="1077218"/>
          </a:xfrm>
          <a:prstGeom prst="rect">
            <a:avLst/>
          </a:prstGeom>
        </p:spPr>
        <p:txBody>
          <a:bodyPr wrap="square">
            <a:spAutoFit/>
          </a:bodyPr>
          <a:lstStyle/>
          <a:p>
            <a:r>
              <a:rPr lang="en-US" sz="3200" dirty="0">
                <a:latin typeface="Eurostile"/>
                <a:cs typeface="Eurostile"/>
              </a:rPr>
              <a:t>Google Analytics Dashboard for WP (GADWP)</a:t>
            </a:r>
          </a:p>
        </p:txBody>
      </p:sp>
      <p:sp>
        <p:nvSpPr>
          <p:cNvPr id="6" name="Rectangle 5"/>
          <p:cNvSpPr/>
          <p:nvPr/>
        </p:nvSpPr>
        <p:spPr>
          <a:xfrm>
            <a:off x="1317838" y="2027486"/>
            <a:ext cx="6685034" cy="369332"/>
          </a:xfrm>
          <a:prstGeom prst="rect">
            <a:avLst/>
          </a:prstGeom>
        </p:spPr>
        <p:txBody>
          <a:bodyPr wrap="square">
            <a:spAutoFit/>
          </a:bodyPr>
          <a:lstStyle/>
          <a:p>
            <a:r>
              <a:rPr lang="en-US" dirty="0">
                <a:latin typeface="Eurostile"/>
                <a:cs typeface="Eurostile"/>
                <a:hlinkClick r:id="rId2"/>
              </a:rPr>
              <a:t>https://wordpress.org/plugins/google-analytics-dashboard-for-wp</a:t>
            </a:r>
            <a:r>
              <a:rPr lang="en-US" dirty="0" smtClean="0">
                <a:latin typeface="Eurostile"/>
                <a:cs typeface="Eurostile"/>
                <a:hlinkClick r:id="rId2"/>
              </a:rPr>
              <a:t>/</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157050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4074" y="709504"/>
            <a:ext cx="6373545" cy="1077218"/>
          </a:xfrm>
          <a:prstGeom prst="rect">
            <a:avLst/>
          </a:prstGeom>
        </p:spPr>
        <p:txBody>
          <a:bodyPr wrap="square">
            <a:spAutoFit/>
          </a:bodyPr>
          <a:lstStyle/>
          <a:p>
            <a:r>
              <a:rPr lang="en-US" sz="3200" dirty="0" err="1">
                <a:latin typeface="Eurostile"/>
                <a:cs typeface="Eurostile"/>
              </a:rPr>
              <a:t>Analytify</a:t>
            </a:r>
            <a:r>
              <a:rPr lang="en-US" sz="3200" dirty="0">
                <a:latin typeface="Eurostile"/>
                <a:cs typeface="Eurostile"/>
              </a:rPr>
              <a:t> Google Analytics Dashboard Plugin (Free)</a:t>
            </a:r>
          </a:p>
        </p:txBody>
      </p:sp>
      <p:sp>
        <p:nvSpPr>
          <p:cNvPr id="5" name="Rectangle 4"/>
          <p:cNvSpPr/>
          <p:nvPr/>
        </p:nvSpPr>
        <p:spPr>
          <a:xfrm>
            <a:off x="1174073" y="2111358"/>
            <a:ext cx="6373545" cy="369332"/>
          </a:xfrm>
          <a:prstGeom prst="rect">
            <a:avLst/>
          </a:prstGeom>
        </p:spPr>
        <p:txBody>
          <a:bodyPr wrap="square">
            <a:spAutoFit/>
          </a:bodyPr>
          <a:lstStyle/>
          <a:p>
            <a:r>
              <a:rPr lang="en-US" dirty="0">
                <a:hlinkClick r:id="rId2"/>
              </a:rPr>
              <a:t>https://premium.wpmudev.org/blog/google-analytics-plugins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2811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Top Traffic Referrers 2016 </a:t>
            </a:r>
            <a:r>
              <a:rPr lang="en-US" dirty="0" smtClean="0">
                <a:latin typeface="Eurostile"/>
                <a:cs typeface="Eurostile"/>
              </a:rPr>
              <a:t>v. 2017</a:t>
            </a:r>
            <a:endParaRPr lang="en-US" dirty="0">
              <a:latin typeface="Eurostile"/>
              <a:cs typeface="Eurostile"/>
            </a:endParaRPr>
          </a:p>
        </p:txBody>
      </p:sp>
      <p:pic>
        <p:nvPicPr>
          <p:cNvPr id="4" name="Content Placeholder 3" descr="Screen Shot 2017-11-14 at 22.11.34.png"/>
          <p:cNvPicPr>
            <a:picLocks noGrp="1" noChangeAspect="1"/>
          </p:cNvPicPr>
          <p:nvPr>
            <p:ph idx="1"/>
          </p:nvPr>
        </p:nvPicPr>
        <p:blipFill>
          <a:blip r:embed="rId3">
            <a:extLst>
              <a:ext uri="{28A0092B-C50C-407E-A947-70E740481C1C}">
                <a14:useLocalDpi xmlns:a14="http://schemas.microsoft.com/office/drawing/2010/main" val="0"/>
              </a:ext>
            </a:extLst>
          </a:blip>
          <a:srcRect t="863" b="863"/>
          <a:stretch>
            <a:fillRect/>
          </a:stretch>
        </p:blipFill>
        <p:spPr/>
      </p:pic>
    </p:spTree>
    <p:extLst>
      <p:ext uri="{BB962C8B-B14F-4D97-AF65-F5344CB8AC3E}">
        <p14:creationId xmlns:p14="http://schemas.microsoft.com/office/powerpoint/2010/main" val="402225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6003" y="1003765"/>
            <a:ext cx="4766952" cy="584776"/>
          </a:xfrm>
          <a:prstGeom prst="rect">
            <a:avLst/>
          </a:prstGeom>
        </p:spPr>
        <p:txBody>
          <a:bodyPr wrap="square">
            <a:spAutoFit/>
          </a:bodyPr>
          <a:lstStyle/>
          <a:p>
            <a:r>
              <a:rPr lang="en-US" sz="3200" dirty="0">
                <a:latin typeface="Eurostile"/>
                <a:cs typeface="Eurostile"/>
              </a:rPr>
              <a:t>GA Google Analytics</a:t>
            </a:r>
          </a:p>
        </p:txBody>
      </p:sp>
      <p:sp>
        <p:nvSpPr>
          <p:cNvPr id="5" name="Rectangle 4"/>
          <p:cNvSpPr/>
          <p:nvPr/>
        </p:nvSpPr>
        <p:spPr>
          <a:xfrm>
            <a:off x="1581406" y="3105835"/>
            <a:ext cx="5276594" cy="646331"/>
          </a:xfrm>
          <a:prstGeom prst="rect">
            <a:avLst/>
          </a:prstGeom>
        </p:spPr>
        <p:txBody>
          <a:bodyPr wrap="square">
            <a:spAutoFit/>
          </a:bodyPr>
          <a:lstStyle/>
          <a:p>
            <a:r>
              <a:rPr lang="en-US" dirty="0">
                <a:latin typeface="Eurostile"/>
                <a:cs typeface="Eurostile"/>
                <a:hlinkClick r:id="rId2"/>
              </a:rPr>
              <a:t>https://wordpress.org/plugins/ga-google-analytics</a:t>
            </a:r>
            <a:r>
              <a:rPr lang="en-US" dirty="0" smtClean="0">
                <a:latin typeface="Eurostile"/>
                <a:cs typeface="Eurostile"/>
                <a:hlinkClick r:id="rId2"/>
              </a:rPr>
              <a:t>/</a:t>
            </a:r>
            <a:endParaRPr lang="en-US" dirty="0" smtClean="0">
              <a:latin typeface="Eurostile"/>
              <a:cs typeface="Eurostile"/>
            </a:endParaRPr>
          </a:p>
          <a:p>
            <a:endParaRPr lang="en-US" dirty="0"/>
          </a:p>
        </p:txBody>
      </p:sp>
    </p:spTree>
    <p:extLst>
      <p:ext uri="{BB962C8B-B14F-4D97-AF65-F5344CB8AC3E}">
        <p14:creationId xmlns:p14="http://schemas.microsoft.com/office/powerpoint/2010/main" val="23463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366" y="1934706"/>
            <a:ext cx="6876719" cy="646331"/>
          </a:xfrm>
          <a:prstGeom prst="rect">
            <a:avLst/>
          </a:prstGeom>
          <a:noFill/>
        </p:spPr>
        <p:txBody>
          <a:bodyPr wrap="square" rtlCol="0">
            <a:spAutoFit/>
          </a:bodyPr>
          <a:lstStyle/>
          <a:p>
            <a:pPr algn="ctr"/>
            <a:r>
              <a:rPr lang="en-US" b="1" dirty="0">
                <a:latin typeface="Eurostile"/>
                <a:cs typeface="Eurostile"/>
              </a:rPr>
              <a:t>To use Google Analytics, you need to upgrade to a Premium Plan and connect your own domain.</a:t>
            </a:r>
            <a:endParaRPr lang="en-US" b="1" dirty="0"/>
          </a:p>
        </p:txBody>
      </p:sp>
      <p:sp>
        <p:nvSpPr>
          <p:cNvPr id="5" name="Rectangle 4"/>
          <p:cNvSpPr/>
          <p:nvPr/>
        </p:nvSpPr>
        <p:spPr>
          <a:xfrm>
            <a:off x="1317838" y="1207050"/>
            <a:ext cx="7164247" cy="369332"/>
          </a:xfrm>
          <a:prstGeom prst="rect">
            <a:avLst/>
          </a:prstGeom>
        </p:spPr>
        <p:txBody>
          <a:bodyPr wrap="square">
            <a:spAutoFit/>
          </a:bodyPr>
          <a:lstStyle/>
          <a:p>
            <a:r>
              <a:rPr lang="en-US" dirty="0" smtClean="0">
                <a:latin typeface="Eurostile"/>
                <a:cs typeface="Eurostile"/>
              </a:rPr>
              <a:t>.</a:t>
            </a:r>
            <a:endParaRPr lang="en-US" dirty="0">
              <a:latin typeface="Eurostile"/>
              <a:cs typeface="Eurostile"/>
            </a:endParaRPr>
          </a:p>
        </p:txBody>
      </p:sp>
      <p:pic>
        <p:nvPicPr>
          <p:cNvPr id="2" name="Picture 1" descr="Black+Wix+logo+Asse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346" y="4469574"/>
            <a:ext cx="2898648" cy="646176"/>
          </a:xfrm>
          <a:prstGeom prst="rect">
            <a:avLst/>
          </a:prstGeom>
        </p:spPr>
      </p:pic>
    </p:spTree>
    <p:extLst>
      <p:ext uri="{BB962C8B-B14F-4D97-AF65-F5344CB8AC3E}">
        <p14:creationId xmlns:p14="http://schemas.microsoft.com/office/powerpoint/2010/main" val="867795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958" y="612844"/>
            <a:ext cx="8146636" cy="4524316"/>
          </a:xfrm>
          <a:prstGeom prst="rect">
            <a:avLst/>
          </a:prstGeom>
        </p:spPr>
        <p:txBody>
          <a:bodyPr wrap="square">
            <a:spAutoFit/>
          </a:bodyPr>
          <a:lstStyle/>
          <a:p>
            <a:pPr marL="285750" indent="-285750">
              <a:buFont typeface="Arial"/>
              <a:buChar char="•"/>
            </a:pPr>
            <a:r>
              <a:rPr lang="en-US" dirty="0" smtClean="0">
                <a:latin typeface="Eurostile"/>
                <a:cs typeface="Eurostile"/>
              </a:rPr>
              <a:t>Hover </a:t>
            </a:r>
            <a:r>
              <a:rPr lang="en-US" dirty="0">
                <a:latin typeface="Eurostile"/>
                <a:cs typeface="Eurostile"/>
              </a:rPr>
              <a:t>over the user panel at the top right and click Domains.</a:t>
            </a:r>
          </a:p>
          <a:p>
            <a:pPr marL="285750" indent="-285750">
              <a:buFont typeface="Arial"/>
              <a:buChar char="•"/>
            </a:pPr>
            <a:r>
              <a:rPr lang="en-US" dirty="0">
                <a:latin typeface="Eurostile"/>
                <a:cs typeface="Eurostile"/>
              </a:rPr>
              <a:t>Click the expand arrow next to the domain connected to the site you want to track.</a:t>
            </a:r>
          </a:p>
          <a:p>
            <a:pPr marL="285750" indent="-285750">
              <a:buFont typeface="Arial"/>
              <a:buChar char="•"/>
            </a:pPr>
            <a:r>
              <a:rPr lang="en-US" dirty="0">
                <a:latin typeface="Eurostile"/>
                <a:cs typeface="Eurostile"/>
              </a:rPr>
              <a:t>Click the Analytics tab.</a:t>
            </a:r>
          </a:p>
          <a:p>
            <a:pPr marL="285750" indent="-285750">
              <a:buFont typeface="Arial"/>
              <a:buChar char="•"/>
            </a:pPr>
            <a:r>
              <a:rPr lang="en-US" dirty="0">
                <a:latin typeface="Eurostile"/>
                <a:cs typeface="Eurostile"/>
              </a:rPr>
              <a:t>Paste your Google Analytics code into the Google Analytics Code field. </a:t>
            </a:r>
          </a:p>
          <a:p>
            <a:pPr marL="285750" indent="-285750">
              <a:buFont typeface="Arial"/>
              <a:buChar char="•"/>
            </a:pPr>
            <a:r>
              <a:rPr lang="en-US" dirty="0">
                <a:latin typeface="Eurostile"/>
                <a:cs typeface="Eurostile"/>
              </a:rPr>
              <a:t>Note: Make sure that there are no extra spaces before the code.</a:t>
            </a:r>
          </a:p>
          <a:p>
            <a:pPr marL="285750" indent="-285750">
              <a:buFont typeface="Arial"/>
              <a:buChar char="•"/>
            </a:pPr>
            <a:r>
              <a:rPr lang="en-US" dirty="0">
                <a:latin typeface="Eurostile"/>
                <a:cs typeface="Eurostile"/>
              </a:rPr>
              <a:t>Select the IP Anonymization checkbox to ensure that Google does not save your site visitors' IP addresses. </a:t>
            </a:r>
          </a:p>
          <a:p>
            <a:pPr marL="285750" indent="-285750">
              <a:buFont typeface="Arial"/>
              <a:buChar char="•"/>
            </a:pPr>
            <a:r>
              <a:rPr lang="en-US" dirty="0">
                <a:latin typeface="Eurostile"/>
                <a:cs typeface="Eurostile"/>
              </a:rPr>
              <a:t>Click Submit.</a:t>
            </a: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r>
              <a:rPr lang="en-US" dirty="0" smtClean="0">
                <a:latin typeface="Eurostile"/>
                <a:cs typeface="Eurostile"/>
              </a:rPr>
              <a:t>Tip</a:t>
            </a:r>
            <a:r>
              <a:rPr lang="en-US" dirty="0">
                <a:latin typeface="Eurostile"/>
                <a:cs typeface="Eurostile"/>
              </a:rPr>
              <a:t>:</a:t>
            </a:r>
          </a:p>
          <a:p>
            <a:r>
              <a:rPr lang="en-US" dirty="0">
                <a:latin typeface="Eurostile"/>
                <a:cs typeface="Eurostile"/>
              </a:rPr>
              <a:t>You do not need to add the code to each page of your site (using HTML).</a:t>
            </a:r>
          </a:p>
          <a:p>
            <a:r>
              <a:rPr lang="en-US" dirty="0">
                <a:latin typeface="Eurostile"/>
                <a:cs typeface="Eurostile"/>
              </a:rPr>
              <a:t>When two or more domains are connected to a site, you only need to add the Google Analytics code to the primary domain.</a:t>
            </a:r>
          </a:p>
        </p:txBody>
      </p:sp>
    </p:spTree>
    <p:extLst>
      <p:ext uri="{BB962C8B-B14F-4D97-AF65-F5344CB8AC3E}">
        <p14:creationId xmlns:p14="http://schemas.microsoft.com/office/powerpoint/2010/main" val="3648139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07" y="1785783"/>
            <a:ext cx="4838700" cy="1676400"/>
          </a:xfrm>
          <a:prstGeom prst="rect">
            <a:avLst/>
          </a:prstGeom>
        </p:spPr>
      </p:pic>
    </p:spTree>
    <p:extLst>
      <p:ext uri="{BB962C8B-B14F-4D97-AF65-F5344CB8AC3E}">
        <p14:creationId xmlns:p14="http://schemas.microsoft.com/office/powerpoint/2010/main" val="335180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273" y="1028343"/>
            <a:ext cx="8290400" cy="3416320"/>
          </a:xfrm>
          <a:prstGeom prst="rect">
            <a:avLst/>
          </a:prstGeom>
        </p:spPr>
        <p:txBody>
          <a:bodyPr wrap="square">
            <a:spAutoFit/>
          </a:bodyPr>
          <a:lstStyle/>
          <a:p>
            <a:r>
              <a:rPr lang="en-US" dirty="0">
                <a:latin typeface="Eurostile"/>
                <a:cs typeface="Eurostile"/>
              </a:rPr>
              <a:t>To add Google Analytics to your site, sign-up for an account and add your site (ex. http://</a:t>
            </a:r>
            <a:r>
              <a:rPr lang="en-US" dirty="0" err="1">
                <a:latin typeface="Eurostile"/>
                <a:cs typeface="Eurostile"/>
              </a:rPr>
              <a:t>example.weebly.com</a:t>
            </a:r>
            <a:r>
              <a:rPr lang="en-US" dirty="0">
                <a:latin typeface="Eurostile"/>
                <a:cs typeface="Eurostile"/>
              </a:rPr>
              <a:t>) to that account.</a:t>
            </a:r>
          </a:p>
          <a:p>
            <a:endParaRPr lang="en-US" dirty="0">
              <a:latin typeface="Eurostile"/>
              <a:cs typeface="Eurostile"/>
            </a:endParaRPr>
          </a:p>
          <a:p>
            <a:r>
              <a:rPr lang="en-US" dirty="0">
                <a:latin typeface="Eurostile"/>
                <a:cs typeface="Eurostile"/>
              </a:rPr>
              <a:t>Google will provide you with a block of code to add to your site.  Copy this code - you'll need to paste to a specific area of our editor.  If you have trouble finding this code, take a look at Google's help page.</a:t>
            </a:r>
          </a:p>
          <a:p>
            <a:endParaRPr lang="en-US" dirty="0">
              <a:latin typeface="Eurostile"/>
              <a:cs typeface="Eurostile"/>
            </a:endParaRPr>
          </a:p>
          <a:p>
            <a:r>
              <a:rPr lang="en-US" dirty="0">
                <a:latin typeface="Eurostile"/>
                <a:cs typeface="Eurostile"/>
              </a:rPr>
              <a:t>Log in to </a:t>
            </a:r>
            <a:r>
              <a:rPr lang="en-US" dirty="0" err="1">
                <a:latin typeface="Eurostile"/>
                <a:cs typeface="Eurostile"/>
              </a:rPr>
              <a:t>Weebly</a:t>
            </a:r>
            <a:r>
              <a:rPr lang="en-US" dirty="0">
                <a:latin typeface="Eurostile"/>
                <a:cs typeface="Eurostile"/>
              </a:rPr>
              <a:t> and click Edit Site.</a:t>
            </a:r>
          </a:p>
          <a:p>
            <a:endParaRPr lang="en-US" dirty="0">
              <a:latin typeface="Eurostile"/>
              <a:cs typeface="Eurostile"/>
            </a:endParaRPr>
          </a:p>
          <a:p>
            <a:r>
              <a:rPr lang="en-US" dirty="0">
                <a:latin typeface="Eurostile"/>
                <a:cs typeface="Eurostile"/>
              </a:rPr>
              <a:t>Then go to the Settings tab and select the SEO section. Paste the code into either the Header or Footer area. Google prefers the Header currently, but it really doesn't matter that much.</a:t>
            </a:r>
          </a:p>
        </p:txBody>
      </p:sp>
    </p:spTree>
    <p:extLst>
      <p:ext uri="{BB962C8B-B14F-4D97-AF65-F5344CB8AC3E}">
        <p14:creationId xmlns:p14="http://schemas.microsoft.com/office/powerpoint/2010/main" val="2417890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54" y="0"/>
            <a:ext cx="7248293" cy="6858000"/>
          </a:xfrm>
          <a:prstGeom prst="rect">
            <a:avLst/>
          </a:prstGeom>
        </p:spPr>
      </p:pic>
    </p:spTree>
    <p:extLst>
      <p:ext uri="{BB962C8B-B14F-4D97-AF65-F5344CB8AC3E}">
        <p14:creationId xmlns:p14="http://schemas.microsoft.com/office/powerpoint/2010/main" val="3305170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292" y="1773285"/>
            <a:ext cx="8038813" cy="1200329"/>
          </a:xfrm>
          <a:prstGeom prst="rect">
            <a:avLst/>
          </a:prstGeom>
        </p:spPr>
        <p:txBody>
          <a:bodyPr wrap="square">
            <a:spAutoFit/>
          </a:bodyPr>
          <a:lstStyle/>
          <a:p>
            <a:r>
              <a:rPr lang="en-US" dirty="0">
                <a:latin typeface="Eurostile"/>
                <a:cs typeface="Eurostile"/>
              </a:rPr>
              <a:t>If you have a website built with HTML files, you will add the tracking code before the &lt;/head&gt; tag on each of your pages. You can do this by using a text editor program (such as </a:t>
            </a:r>
            <a:r>
              <a:rPr lang="en-US" dirty="0" err="1">
                <a:latin typeface="Eurostile"/>
                <a:cs typeface="Eurostile"/>
              </a:rPr>
              <a:t>TextEdit</a:t>
            </a:r>
            <a:r>
              <a:rPr lang="en-US" dirty="0">
                <a:latin typeface="Eurostile"/>
                <a:cs typeface="Eurostile"/>
              </a:rPr>
              <a:t> for Mac or Notepad for Windows) and then uploading the file to your web host using an FTP program (such as </a:t>
            </a:r>
            <a:r>
              <a:rPr lang="en-US" dirty="0" err="1">
                <a:latin typeface="Eurostile"/>
                <a:cs typeface="Eurostile"/>
              </a:rPr>
              <a:t>FileZilla</a:t>
            </a:r>
            <a:r>
              <a:rPr lang="en-US" dirty="0">
                <a:latin typeface="Eurostile"/>
                <a:cs typeface="Eurostile"/>
              </a:rPr>
              <a:t>).</a:t>
            </a:r>
          </a:p>
        </p:txBody>
      </p:sp>
    </p:spTree>
    <p:extLst>
      <p:ext uri="{BB962C8B-B14F-4D97-AF65-F5344CB8AC3E}">
        <p14:creationId xmlns:p14="http://schemas.microsoft.com/office/powerpoint/2010/main" val="3164904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c053a4f50.542070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74419" cy="6858000"/>
          </a:xfrm>
          <a:prstGeom prst="rect">
            <a:avLst/>
          </a:prstGeom>
        </p:spPr>
      </p:pic>
    </p:spTree>
    <p:extLst>
      <p:ext uri="{BB962C8B-B14F-4D97-AF65-F5344CB8AC3E}">
        <p14:creationId xmlns:p14="http://schemas.microsoft.com/office/powerpoint/2010/main" val="2353299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3022" y="1079514"/>
            <a:ext cx="5644990" cy="923330"/>
          </a:xfrm>
          <a:prstGeom prst="rect">
            <a:avLst/>
          </a:prstGeom>
        </p:spPr>
        <p:txBody>
          <a:bodyPr wrap="square">
            <a:spAutoFit/>
          </a:bodyPr>
          <a:lstStyle/>
          <a:p>
            <a:r>
              <a:rPr lang="en-US" dirty="0">
                <a:latin typeface="Eurostile"/>
                <a:cs typeface="Eurostile"/>
              </a:rPr>
              <a:t>If you have a blog on </a:t>
            </a:r>
            <a:r>
              <a:rPr lang="en-US" dirty="0" err="1">
                <a:latin typeface="Eurostile"/>
                <a:cs typeface="Eurostile"/>
              </a:rPr>
              <a:t>Tumblr</a:t>
            </a:r>
            <a:r>
              <a:rPr lang="en-US" dirty="0">
                <a:latin typeface="Eurostile"/>
                <a:cs typeface="Eurostile"/>
              </a:rPr>
              <a:t>, you will go to your blog, click the Edit Theme button at the top right of your blog, and then enter just the Google Analytics ID in your settings.</a:t>
            </a:r>
          </a:p>
        </p:txBody>
      </p:sp>
      <p:pic>
        <p:nvPicPr>
          <p:cNvPr id="5" name="Picture 4"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880" y="2944554"/>
            <a:ext cx="2857500" cy="2857500"/>
          </a:xfrm>
          <a:prstGeom prst="rect">
            <a:avLst/>
          </a:prstGeom>
        </p:spPr>
      </p:pic>
    </p:spTree>
    <p:extLst>
      <p:ext uri="{BB962C8B-B14F-4D97-AF65-F5344CB8AC3E}">
        <p14:creationId xmlns:p14="http://schemas.microsoft.com/office/powerpoint/2010/main" val="2517747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82cca6f3d149.014055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660" y="0"/>
            <a:ext cx="1842841" cy="6858000"/>
          </a:xfrm>
          <a:prstGeom prst="rect">
            <a:avLst/>
          </a:prstGeom>
        </p:spPr>
      </p:pic>
    </p:spTree>
    <p:extLst>
      <p:ext uri="{BB962C8B-B14F-4D97-AF65-F5344CB8AC3E}">
        <p14:creationId xmlns:p14="http://schemas.microsoft.com/office/powerpoint/2010/main" val="34824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076" y="1673316"/>
            <a:ext cx="8123724" cy="1569660"/>
          </a:xfrm>
          <a:prstGeom prst="rect">
            <a:avLst/>
          </a:prstGeom>
        </p:spPr>
        <p:txBody>
          <a:bodyPr wrap="square">
            <a:spAutoFit/>
          </a:bodyPr>
          <a:lstStyle/>
          <a:p>
            <a:r>
              <a:rPr lang="en-US" sz="3200" dirty="0">
                <a:latin typeface="Eurostile"/>
                <a:cs typeface="Eurostile"/>
              </a:rPr>
              <a:t>Google hasn't offered an update in years, but estimates suggest as many as 30–50 million websites use Google Analytics.</a:t>
            </a:r>
          </a:p>
        </p:txBody>
      </p:sp>
    </p:spTree>
    <p:extLst>
      <p:ext uri="{BB962C8B-B14F-4D97-AF65-F5344CB8AC3E}">
        <p14:creationId xmlns:p14="http://schemas.microsoft.com/office/powerpoint/2010/main" val="971224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0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385"/>
            <a:ext cx="9144000" cy="5188597"/>
          </a:xfrm>
          <a:prstGeom prst="rect">
            <a:avLst/>
          </a:prstGeom>
        </p:spPr>
      </p:pic>
    </p:spTree>
    <p:extLst>
      <p:ext uri="{BB962C8B-B14F-4D97-AF65-F5344CB8AC3E}">
        <p14:creationId xmlns:p14="http://schemas.microsoft.com/office/powerpoint/2010/main" val="142223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0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4886"/>
            <a:ext cx="9144000" cy="3529773"/>
          </a:xfrm>
          <a:prstGeom prst="rect">
            <a:avLst/>
          </a:prstGeom>
        </p:spPr>
      </p:pic>
    </p:spTree>
    <p:extLst>
      <p:ext uri="{BB962C8B-B14F-4D97-AF65-F5344CB8AC3E}">
        <p14:creationId xmlns:p14="http://schemas.microsoft.com/office/powerpoint/2010/main" val="3863778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106" y="1278363"/>
            <a:ext cx="6452287" cy="1754327"/>
          </a:xfrm>
          <a:prstGeom prst="rect">
            <a:avLst/>
          </a:prstGeom>
        </p:spPr>
        <p:txBody>
          <a:bodyPr wrap="square">
            <a:spAutoFit/>
          </a:bodyPr>
          <a:lstStyle/>
          <a:p>
            <a:pPr algn="ctr"/>
            <a:r>
              <a:rPr lang="en-US" sz="5400" dirty="0">
                <a:latin typeface="Eurostile"/>
                <a:cs typeface="Eurostile"/>
              </a:rPr>
              <a:t>How to view </a:t>
            </a:r>
            <a:endParaRPr lang="en-US" sz="5400" dirty="0" smtClean="0">
              <a:latin typeface="Eurostile"/>
              <a:cs typeface="Eurostile"/>
            </a:endParaRPr>
          </a:p>
          <a:p>
            <a:pPr algn="ctr"/>
            <a:r>
              <a:rPr lang="en-US" sz="5400" dirty="0" smtClean="0">
                <a:latin typeface="Eurostile"/>
                <a:cs typeface="Eurostile"/>
              </a:rPr>
              <a:t>Google </a:t>
            </a:r>
            <a:r>
              <a:rPr lang="en-US" sz="5400" dirty="0">
                <a:latin typeface="Eurostile"/>
                <a:cs typeface="Eurostile"/>
              </a:rPr>
              <a:t>Analytics </a:t>
            </a:r>
            <a:r>
              <a:rPr lang="en-US" sz="5400" dirty="0" smtClean="0">
                <a:latin typeface="Eurostile"/>
                <a:cs typeface="Eurostile"/>
              </a:rPr>
              <a:t>data</a:t>
            </a:r>
            <a:endParaRPr lang="en-US" sz="5400" dirty="0">
              <a:latin typeface="Eurostile"/>
              <a:cs typeface="Eurostile"/>
            </a:endParaRPr>
          </a:p>
        </p:txBody>
      </p:sp>
    </p:spTree>
    <p:extLst>
      <p:ext uri="{BB962C8B-B14F-4D97-AF65-F5344CB8AC3E}">
        <p14:creationId xmlns:p14="http://schemas.microsoft.com/office/powerpoint/2010/main" val="479914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2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543" y="0"/>
            <a:ext cx="4941878" cy="6858000"/>
          </a:xfrm>
          <a:prstGeom prst="rect">
            <a:avLst/>
          </a:prstGeom>
        </p:spPr>
      </p:pic>
    </p:spTree>
    <p:extLst>
      <p:ext uri="{BB962C8B-B14F-4D97-AF65-F5344CB8AC3E}">
        <p14:creationId xmlns:p14="http://schemas.microsoft.com/office/powerpoint/2010/main" val="2896055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169"/>
            <a:ext cx="8229600" cy="1143000"/>
          </a:xfrm>
        </p:spPr>
        <p:txBody>
          <a:bodyPr/>
          <a:lstStyle/>
          <a:p>
            <a:r>
              <a:rPr lang="en-US" dirty="0" smtClean="0">
                <a:latin typeface="Eurostile"/>
                <a:cs typeface="Eurostile"/>
              </a:rPr>
              <a:t>Home is where the heart is</a:t>
            </a:r>
            <a:r>
              <a:rPr lang="is-IS" dirty="0" smtClean="0">
                <a:latin typeface="Eurostile"/>
                <a:cs typeface="Eurostile"/>
              </a:rPr>
              <a:t>…</a:t>
            </a:r>
            <a:endParaRPr lang="en-US" dirty="0">
              <a:latin typeface="Eurostile"/>
              <a:cs typeface="Eurostile"/>
            </a:endParaRPr>
          </a:p>
        </p:txBody>
      </p:sp>
    </p:spTree>
    <p:extLst>
      <p:ext uri="{BB962C8B-B14F-4D97-AF65-F5344CB8AC3E}">
        <p14:creationId xmlns:p14="http://schemas.microsoft.com/office/powerpoint/2010/main" val="3281067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28.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0998"/>
            <a:ext cx="9144000" cy="4130022"/>
          </a:xfrm>
          <a:prstGeom prst="rect">
            <a:avLst/>
          </a:prstGeom>
        </p:spPr>
      </p:pic>
    </p:spTree>
    <p:extLst>
      <p:ext uri="{BB962C8B-B14F-4D97-AF65-F5344CB8AC3E}">
        <p14:creationId xmlns:p14="http://schemas.microsoft.com/office/powerpoint/2010/main" val="1715276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1-24 at 11.28.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6553"/>
            <a:ext cx="9144000" cy="4493491"/>
          </a:xfrm>
          <a:prstGeom prst="rect">
            <a:avLst/>
          </a:prstGeom>
        </p:spPr>
      </p:pic>
    </p:spTree>
    <p:extLst>
      <p:ext uri="{BB962C8B-B14F-4D97-AF65-F5344CB8AC3E}">
        <p14:creationId xmlns:p14="http://schemas.microsoft.com/office/powerpoint/2010/main" val="2495658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977" y="1185027"/>
            <a:ext cx="5499376" cy="3320831"/>
          </a:xfrm>
        </p:spPr>
        <p:txBody>
          <a:bodyPr>
            <a:normAutofit/>
          </a:bodyPr>
          <a:lstStyle/>
          <a:p>
            <a:pPr marL="0" indent="0" algn="ctr">
              <a:buNone/>
            </a:pPr>
            <a:r>
              <a:rPr lang="en-US" sz="4500" dirty="0" err="1" smtClean="0">
                <a:latin typeface="Eurostile"/>
                <a:cs typeface="Eurostile"/>
              </a:rPr>
              <a:t>Customisation</a:t>
            </a:r>
            <a:endParaRPr lang="en-US" sz="4500" dirty="0">
              <a:latin typeface="Eurostile"/>
              <a:cs typeface="Eurostile"/>
            </a:endParaRPr>
          </a:p>
        </p:txBody>
      </p:sp>
    </p:spTree>
    <p:extLst>
      <p:ext uri="{BB962C8B-B14F-4D97-AF65-F5344CB8AC3E}">
        <p14:creationId xmlns:p14="http://schemas.microsoft.com/office/powerpoint/2010/main" val="2331403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Dashboard</a:t>
            </a:r>
            <a:endParaRPr lang="en-US" dirty="0">
              <a:latin typeface="Eurostile"/>
              <a:cs typeface="Eurostile"/>
            </a:endParaRPr>
          </a:p>
        </p:txBody>
      </p:sp>
      <p:pic>
        <p:nvPicPr>
          <p:cNvPr id="4" name="Picture 3" descr="Screen Shot 2018-01-24 at 11.2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558"/>
            <a:ext cx="9144000" cy="2941098"/>
          </a:xfrm>
          <a:prstGeom prst="rect">
            <a:avLst/>
          </a:prstGeom>
        </p:spPr>
      </p:pic>
    </p:spTree>
    <p:extLst>
      <p:ext uri="{BB962C8B-B14F-4D97-AF65-F5344CB8AC3E}">
        <p14:creationId xmlns:p14="http://schemas.microsoft.com/office/powerpoint/2010/main" val="354413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2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843"/>
            <a:ext cx="9144000" cy="4934857"/>
          </a:xfrm>
          <a:prstGeom prst="rect">
            <a:avLst/>
          </a:prstGeom>
        </p:spPr>
      </p:pic>
      <p:sp>
        <p:nvSpPr>
          <p:cNvPr id="5" name="Rectangle 4"/>
          <p:cNvSpPr/>
          <p:nvPr/>
        </p:nvSpPr>
        <p:spPr>
          <a:xfrm>
            <a:off x="5325038" y="3916054"/>
            <a:ext cx="1564459" cy="630942"/>
          </a:xfrm>
          <a:prstGeom prst="rect">
            <a:avLst/>
          </a:prstGeom>
        </p:spPr>
        <p:txBody>
          <a:bodyPr wrap="square">
            <a:spAutoFit/>
          </a:bodyPr>
          <a:lstStyle/>
          <a:p>
            <a:r>
              <a:rPr lang="en-US" sz="3500" dirty="0">
                <a:latin typeface="Wingdings"/>
                <a:ea typeface="Wingdings"/>
                <a:cs typeface="Wingdings"/>
              </a:rPr>
              <a:t></a:t>
            </a:r>
            <a:endParaRPr lang="en-US" sz="3500" dirty="0"/>
          </a:p>
        </p:txBody>
      </p:sp>
    </p:spTree>
    <p:extLst>
      <p:ext uri="{BB962C8B-B14F-4D97-AF65-F5344CB8AC3E}">
        <p14:creationId xmlns:p14="http://schemas.microsoft.com/office/powerpoint/2010/main" val="392404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605" y="2413338"/>
            <a:ext cx="7164247" cy="2554545"/>
          </a:xfrm>
          <a:prstGeom prst="rect">
            <a:avLst/>
          </a:prstGeom>
        </p:spPr>
        <p:txBody>
          <a:bodyPr wrap="square">
            <a:spAutoFit/>
          </a:bodyPr>
          <a:lstStyle/>
          <a:p>
            <a:r>
              <a:rPr lang="en-US" sz="3200" dirty="0">
                <a:latin typeface="Eurostile"/>
                <a:cs typeface="Eurostile"/>
              </a:rPr>
              <a:t>According to W3Techs, Google Analytics is being used by </a:t>
            </a:r>
            <a:r>
              <a:rPr lang="en-US" sz="3200" dirty="0" smtClean="0">
                <a:latin typeface="Eurostile"/>
                <a:cs typeface="Eurostile"/>
              </a:rPr>
              <a:t>52.9% </a:t>
            </a:r>
            <a:r>
              <a:rPr lang="en-US" sz="3200" dirty="0">
                <a:latin typeface="Eurostile"/>
                <a:cs typeface="Eurostile"/>
              </a:rPr>
              <a:t>of all websites on the internet, more than 10 times the next most popular analytics option, </a:t>
            </a:r>
            <a:r>
              <a:rPr lang="en-US" sz="3200" dirty="0" err="1">
                <a:latin typeface="Eurostile"/>
                <a:cs typeface="Eurostile"/>
              </a:rPr>
              <a:t>Yandex</a:t>
            </a:r>
            <a:r>
              <a:rPr lang="en-US" sz="3200" dirty="0">
                <a:latin typeface="Eurostile"/>
                <a:cs typeface="Eurostile"/>
              </a:rPr>
              <a:t> Metrics. </a:t>
            </a:r>
          </a:p>
        </p:txBody>
      </p:sp>
    </p:spTree>
    <p:extLst>
      <p:ext uri="{BB962C8B-B14F-4D97-AF65-F5344CB8AC3E}">
        <p14:creationId xmlns:p14="http://schemas.microsoft.com/office/powerpoint/2010/main" val="1989827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588"/>
            <a:ext cx="8229600" cy="1143000"/>
          </a:xfrm>
        </p:spPr>
        <p:txBody>
          <a:bodyPr>
            <a:normAutofit/>
          </a:bodyPr>
          <a:lstStyle/>
          <a:p>
            <a:r>
              <a:rPr lang="en-US" sz="5400" dirty="0" smtClean="0">
                <a:latin typeface="Eurostile"/>
                <a:cs typeface="Eurostile"/>
              </a:rPr>
              <a:t>Real Time </a:t>
            </a:r>
            <a:endParaRPr lang="en-US" sz="5400" dirty="0">
              <a:latin typeface="Eurostile"/>
              <a:cs typeface="Eurostile"/>
            </a:endParaRPr>
          </a:p>
        </p:txBody>
      </p:sp>
    </p:spTree>
    <p:extLst>
      <p:ext uri="{BB962C8B-B14F-4D97-AF65-F5344CB8AC3E}">
        <p14:creationId xmlns:p14="http://schemas.microsoft.com/office/powerpoint/2010/main" val="3413677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33.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29"/>
            <a:ext cx="9144000" cy="4844336"/>
          </a:xfrm>
          <a:prstGeom prst="rect">
            <a:avLst/>
          </a:prstGeom>
        </p:spPr>
      </p:pic>
    </p:spTree>
    <p:extLst>
      <p:ext uri="{BB962C8B-B14F-4D97-AF65-F5344CB8AC3E}">
        <p14:creationId xmlns:p14="http://schemas.microsoft.com/office/powerpoint/2010/main" val="328424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4 at 11.34.27.png"/>
          <p:cNvPicPr>
            <a:picLocks noGrp="1" noChangeAspect="1"/>
          </p:cNvPicPr>
          <p:nvPr>
            <p:ph idx="1"/>
          </p:nvPr>
        </p:nvPicPr>
        <p:blipFill>
          <a:blip r:embed="rId2">
            <a:extLst>
              <a:ext uri="{28A0092B-C50C-407E-A947-70E740481C1C}">
                <a14:useLocalDpi xmlns:a14="http://schemas.microsoft.com/office/drawing/2010/main" val="0"/>
              </a:ext>
            </a:extLst>
          </a:blip>
          <a:srcRect t="-4910" b="-4910"/>
          <a:stretch>
            <a:fillRect/>
          </a:stretch>
        </p:blipFill>
        <p:spPr/>
      </p:pic>
    </p:spTree>
    <p:extLst>
      <p:ext uri="{BB962C8B-B14F-4D97-AF65-F5344CB8AC3E}">
        <p14:creationId xmlns:p14="http://schemas.microsoft.com/office/powerpoint/2010/main" val="4256598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4 at 11.35.02.png"/>
          <p:cNvPicPr>
            <a:picLocks noGrp="1" noChangeAspect="1"/>
          </p:cNvPicPr>
          <p:nvPr>
            <p:ph idx="1"/>
          </p:nvPr>
        </p:nvPicPr>
        <p:blipFill>
          <a:blip r:embed="rId2">
            <a:extLst>
              <a:ext uri="{28A0092B-C50C-407E-A947-70E740481C1C}">
                <a14:useLocalDpi xmlns:a14="http://schemas.microsoft.com/office/drawing/2010/main" val="0"/>
              </a:ext>
            </a:extLst>
          </a:blip>
          <a:srcRect l="7779" r="7779"/>
          <a:stretch>
            <a:fillRect/>
          </a:stretch>
        </p:blipFill>
        <p:spPr>
          <a:xfrm>
            <a:off x="359502" y="696587"/>
            <a:ext cx="8229600" cy="4525963"/>
          </a:xfrm>
        </p:spPr>
      </p:pic>
    </p:spTree>
    <p:extLst>
      <p:ext uri="{BB962C8B-B14F-4D97-AF65-F5344CB8AC3E}">
        <p14:creationId xmlns:p14="http://schemas.microsoft.com/office/powerpoint/2010/main" val="3706150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4 at 11.35.36.png"/>
          <p:cNvPicPr>
            <a:picLocks noGrp="1" noChangeAspect="1"/>
          </p:cNvPicPr>
          <p:nvPr>
            <p:ph idx="1"/>
          </p:nvPr>
        </p:nvPicPr>
        <p:blipFill>
          <a:blip r:embed="rId2">
            <a:extLst>
              <a:ext uri="{28A0092B-C50C-407E-A947-70E740481C1C}">
                <a14:useLocalDpi xmlns:a14="http://schemas.microsoft.com/office/drawing/2010/main" val="0"/>
              </a:ext>
            </a:extLst>
          </a:blip>
          <a:srcRect l="9426" r="9426"/>
          <a:stretch>
            <a:fillRect/>
          </a:stretch>
        </p:blipFill>
        <p:spPr/>
      </p:pic>
    </p:spTree>
    <p:extLst>
      <p:ext uri="{BB962C8B-B14F-4D97-AF65-F5344CB8AC3E}">
        <p14:creationId xmlns:p14="http://schemas.microsoft.com/office/powerpoint/2010/main" val="4088774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131" y="1859340"/>
            <a:ext cx="8011303" cy="2585323"/>
          </a:xfrm>
          <a:prstGeom prst="rect">
            <a:avLst/>
          </a:prstGeom>
        </p:spPr>
        <p:txBody>
          <a:bodyPr wrap="square">
            <a:spAutoFit/>
          </a:bodyPr>
          <a:lstStyle/>
          <a:p>
            <a:r>
              <a:rPr lang="en-US" dirty="0">
                <a:latin typeface="Eurostile"/>
                <a:cs typeface="Eurostile"/>
              </a:rPr>
              <a:t>Audience </a:t>
            </a:r>
            <a:r>
              <a:rPr lang="en-US" dirty="0" smtClean="0">
                <a:latin typeface="Eurostile"/>
                <a:cs typeface="Eurostile"/>
              </a:rPr>
              <a:t>reports</a:t>
            </a:r>
          </a:p>
          <a:p>
            <a:endParaRPr lang="en-US" dirty="0">
              <a:latin typeface="Eurostile"/>
              <a:cs typeface="Eurostile"/>
            </a:endParaRPr>
          </a:p>
          <a:p>
            <a:r>
              <a:rPr lang="en-US" dirty="0">
                <a:latin typeface="Eurostile"/>
                <a:cs typeface="Eurostile"/>
              </a:rPr>
              <a:t>These reports tell you everything you want to know about your visitors. In them, you will find detailed reports for your visitors' age and gender (Demographics), what their general interests are (Interests), where they come from (Geo &gt; Location) and what language they speak (Geo &gt; Language), how often they visit your website (Behavior), and the technology they use to view your website (Technology and Mobile)</a:t>
            </a:r>
            <a:r>
              <a:rPr lang="en-US" dirty="0" smtClean="0">
                <a:latin typeface="Eurostile"/>
                <a:cs typeface="Eurostile"/>
              </a:rPr>
              <a:t>.</a:t>
            </a:r>
          </a:p>
          <a:p>
            <a:endParaRPr lang="en-US" dirty="0"/>
          </a:p>
        </p:txBody>
      </p:sp>
    </p:spTree>
    <p:extLst>
      <p:ext uri="{BB962C8B-B14F-4D97-AF65-F5344CB8AC3E}">
        <p14:creationId xmlns:p14="http://schemas.microsoft.com/office/powerpoint/2010/main" val="34007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165" y="1305342"/>
            <a:ext cx="7681571" cy="3139321"/>
          </a:xfrm>
          <a:prstGeom prst="rect">
            <a:avLst/>
          </a:prstGeom>
        </p:spPr>
        <p:txBody>
          <a:bodyPr wrap="square">
            <a:spAutoFit/>
          </a:bodyPr>
          <a:lstStyle/>
          <a:p>
            <a:r>
              <a:rPr lang="en-US" dirty="0">
                <a:latin typeface="Eurostile"/>
                <a:cs typeface="Eurostile"/>
              </a:rPr>
              <a:t>Acquisition </a:t>
            </a:r>
            <a:r>
              <a:rPr lang="en-US" dirty="0" smtClean="0">
                <a:latin typeface="Eurostile"/>
                <a:cs typeface="Eurostile"/>
              </a:rPr>
              <a:t>reports</a:t>
            </a:r>
          </a:p>
          <a:p>
            <a:endParaRPr lang="en-US" dirty="0">
              <a:latin typeface="Eurostile"/>
              <a:cs typeface="Eurostile"/>
            </a:endParaRPr>
          </a:p>
          <a:p>
            <a:r>
              <a:rPr lang="en-US" dirty="0">
                <a:latin typeface="Eurostile"/>
                <a:cs typeface="Eurostile"/>
              </a:rPr>
              <a:t>These reports will tell you everything you want to know about what drove visitors to your website (All Traffic). You will see your traffic broken down by main categories (All Traffic &gt; Channels) and specific sources (All Traffic &gt; Source/Medium).</a:t>
            </a:r>
          </a:p>
          <a:p>
            <a:endParaRPr lang="en-US" dirty="0">
              <a:latin typeface="Eurostile"/>
              <a:cs typeface="Eurostile"/>
            </a:endParaRPr>
          </a:p>
          <a:p>
            <a:r>
              <a:rPr lang="en-US" dirty="0">
                <a:latin typeface="Eurostile"/>
                <a:cs typeface="Eurostile"/>
              </a:rPr>
              <a:t>You can learn everything about traffic from social networks (Social). You can also connect Google Analytics to </a:t>
            </a:r>
            <a:r>
              <a:rPr lang="en-US" dirty="0" err="1">
                <a:latin typeface="Eurostile"/>
                <a:cs typeface="Eurostile"/>
              </a:rPr>
              <a:t>AdWords</a:t>
            </a:r>
            <a:r>
              <a:rPr lang="en-US" dirty="0">
                <a:latin typeface="Eurostile"/>
                <a:cs typeface="Eurostile"/>
              </a:rPr>
              <a:t> to learn more about PPC campaigns and to Google Webmaster Tools / Search Console to learn more about search traffic (Search Engine Optimization)</a:t>
            </a:r>
          </a:p>
        </p:txBody>
      </p:sp>
    </p:spTree>
    <p:extLst>
      <p:ext uri="{BB962C8B-B14F-4D97-AF65-F5344CB8AC3E}">
        <p14:creationId xmlns:p14="http://schemas.microsoft.com/office/powerpoint/2010/main" val="1987361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83" y="889843"/>
            <a:ext cx="8157853" cy="3970318"/>
          </a:xfrm>
          <a:prstGeom prst="rect">
            <a:avLst/>
          </a:prstGeom>
        </p:spPr>
        <p:txBody>
          <a:bodyPr wrap="square">
            <a:spAutoFit/>
          </a:bodyPr>
          <a:lstStyle/>
          <a:p>
            <a:r>
              <a:rPr lang="en-US" dirty="0">
                <a:latin typeface="Eurostile"/>
                <a:cs typeface="Eurostile"/>
              </a:rPr>
              <a:t>Behavior </a:t>
            </a:r>
            <a:r>
              <a:rPr lang="en-US" dirty="0" smtClean="0">
                <a:latin typeface="Eurostile"/>
                <a:cs typeface="Eurostile"/>
              </a:rPr>
              <a:t>reports</a:t>
            </a:r>
          </a:p>
          <a:p>
            <a:endParaRPr lang="en-US" dirty="0">
              <a:latin typeface="Eurostile"/>
              <a:cs typeface="Eurostile"/>
            </a:endParaRPr>
          </a:p>
          <a:p>
            <a:r>
              <a:rPr lang="en-US" dirty="0">
                <a:latin typeface="Eurostile"/>
                <a:cs typeface="Eurostile"/>
              </a:rPr>
              <a:t>These reports will tell you everything you want to know about your content. Particularly, the top pages on your website (Site Content &gt; All Pages), the top entry pages on your website (Site Content &gt; Landing Pages), and the top exit pages on your website (Site Content &gt; Exit Pages).</a:t>
            </a:r>
          </a:p>
          <a:p>
            <a:endParaRPr lang="en-US" dirty="0">
              <a:latin typeface="Eurostile"/>
              <a:cs typeface="Eurostile"/>
            </a:endParaRPr>
          </a:p>
          <a:p>
            <a:r>
              <a:rPr lang="en-US" dirty="0">
                <a:latin typeface="Eurostile"/>
                <a:cs typeface="Eurostile"/>
              </a:rPr>
              <a:t>If you set up Site Search, you will be able to see what terms are searched for (Site Search &gt; Search Terms) and the pages they are searched upon (Site Search &gt; Pages).</a:t>
            </a:r>
          </a:p>
          <a:p>
            <a:endParaRPr lang="en-US" dirty="0">
              <a:latin typeface="Eurostile"/>
              <a:cs typeface="Eurostile"/>
            </a:endParaRPr>
          </a:p>
          <a:p>
            <a:r>
              <a:rPr lang="en-US" dirty="0">
                <a:latin typeface="Eurostile"/>
                <a:cs typeface="Eurostile"/>
              </a:rPr>
              <a:t>You can also learn how fast your website loads (Site Speed) as well as find specific suggestions from Google on how to make your website faster (Site Speed &gt; Speed Suggestions).</a:t>
            </a:r>
          </a:p>
        </p:txBody>
      </p:sp>
    </p:spTree>
    <p:extLst>
      <p:ext uri="{BB962C8B-B14F-4D97-AF65-F5344CB8AC3E}">
        <p14:creationId xmlns:p14="http://schemas.microsoft.com/office/powerpoint/2010/main" val="4250370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555" y="335845"/>
            <a:ext cx="7840331" cy="3970318"/>
          </a:xfrm>
          <a:prstGeom prst="rect">
            <a:avLst/>
          </a:prstGeom>
        </p:spPr>
        <p:txBody>
          <a:bodyPr wrap="square">
            <a:spAutoFit/>
          </a:bodyPr>
          <a:lstStyle/>
          <a:p>
            <a:r>
              <a:rPr lang="en-US" dirty="0" smtClean="0">
                <a:latin typeface="Eurostile"/>
                <a:cs typeface="Eurostile"/>
              </a:rPr>
              <a:t>Conversions</a:t>
            </a:r>
          </a:p>
          <a:p>
            <a:endParaRPr lang="en-US" dirty="0">
              <a:latin typeface="Eurostile"/>
              <a:cs typeface="Eurostile"/>
            </a:endParaRPr>
          </a:p>
          <a:p>
            <a:r>
              <a:rPr lang="en-US" dirty="0">
                <a:latin typeface="Eurostile"/>
                <a:cs typeface="Eurostile"/>
              </a:rPr>
              <a:t>If you set up Goals within your Google Analytics, you can see how many conversions your website has received (Goals &gt; Overview) and what URLs they happened upon (Goals &gt; Goal URLs). You can also see the path that visitors took to complete the conversion (Goals &gt; Reverse Goal Path).</a:t>
            </a:r>
          </a:p>
          <a:p>
            <a:endParaRPr lang="en-US" dirty="0">
              <a:latin typeface="Eurostile"/>
              <a:cs typeface="Eurostile"/>
            </a:endParaRPr>
          </a:p>
          <a:p>
            <a:r>
              <a:rPr lang="en-US" dirty="0">
                <a:latin typeface="Eurostile"/>
                <a:cs typeface="Eurostile"/>
              </a:rPr>
              <a:t>Speaking of goals and conversions, most of the tables within Google Analytics standard reports will tie specific data to your conversions. For example, you can see the number of conversions made by visitors from California in the Audience &gt; Geo &gt; Location report. You can see the number of conversions made by visitors from Facebook in the Acquisitions &gt; All Traffic &gt; Source/Medium report. You can see the number of conversions made by visitors who landed on specific pages in the Behavior &gt; Site Content &gt; Landing Pages report.</a:t>
            </a:r>
          </a:p>
        </p:txBody>
      </p:sp>
    </p:spTree>
    <p:extLst>
      <p:ext uri="{BB962C8B-B14F-4D97-AF65-F5344CB8AC3E}">
        <p14:creationId xmlns:p14="http://schemas.microsoft.com/office/powerpoint/2010/main" val="1508397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588"/>
            <a:ext cx="8229600" cy="1143000"/>
          </a:xfrm>
        </p:spPr>
        <p:txBody>
          <a:bodyPr>
            <a:normAutofit/>
          </a:bodyPr>
          <a:lstStyle/>
          <a:p>
            <a:r>
              <a:rPr lang="en-US" sz="5400" dirty="0" smtClean="0">
                <a:latin typeface="Eurostile"/>
                <a:cs typeface="Eurostile"/>
              </a:rPr>
              <a:t>Goals</a:t>
            </a:r>
            <a:endParaRPr lang="en-US" sz="5400" dirty="0">
              <a:latin typeface="Eurostile"/>
              <a:cs typeface="Eurostile"/>
            </a:endParaRPr>
          </a:p>
        </p:txBody>
      </p:sp>
    </p:spTree>
    <p:extLst>
      <p:ext uri="{BB962C8B-B14F-4D97-AF65-F5344CB8AC3E}">
        <p14:creationId xmlns:p14="http://schemas.microsoft.com/office/powerpoint/2010/main" val="10742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916" y="1366503"/>
            <a:ext cx="6244167" cy="4401205"/>
          </a:xfrm>
          <a:prstGeom prst="rect">
            <a:avLst/>
          </a:prstGeom>
        </p:spPr>
        <p:txBody>
          <a:bodyPr wrap="square">
            <a:spAutoFit/>
          </a:bodyPr>
          <a:lstStyle/>
          <a:p>
            <a:r>
              <a:rPr lang="en-US" sz="4000" dirty="0">
                <a:latin typeface="Eurostile"/>
                <a:cs typeface="Eurostile"/>
              </a:rPr>
              <a:t>Do you have a blog? </a:t>
            </a:r>
            <a:endParaRPr lang="en-US" sz="4000" dirty="0" smtClean="0">
              <a:latin typeface="Eurostile"/>
              <a:cs typeface="Eurostile"/>
            </a:endParaRPr>
          </a:p>
          <a:p>
            <a:r>
              <a:rPr lang="en-US" sz="4000" dirty="0" smtClean="0">
                <a:latin typeface="Eurostile"/>
                <a:cs typeface="Eurostile"/>
              </a:rPr>
              <a:t>Do </a:t>
            </a:r>
            <a:r>
              <a:rPr lang="en-US" sz="4000" dirty="0">
                <a:latin typeface="Eurostile"/>
                <a:cs typeface="Eurostile"/>
              </a:rPr>
              <a:t>you have a </a:t>
            </a:r>
            <a:r>
              <a:rPr lang="en-US" sz="4000" dirty="0" smtClean="0">
                <a:latin typeface="Eurostile"/>
                <a:cs typeface="Eurostile"/>
              </a:rPr>
              <a:t>website</a:t>
            </a:r>
            <a:r>
              <a:rPr lang="en-US" sz="4000" dirty="0">
                <a:latin typeface="Eurostile"/>
                <a:cs typeface="Eurostile"/>
              </a:rPr>
              <a:t>? </a:t>
            </a:r>
            <a:endParaRPr lang="en-US" sz="4000" dirty="0" smtClean="0">
              <a:latin typeface="Eurostile"/>
              <a:cs typeface="Eurostile"/>
            </a:endParaRPr>
          </a:p>
          <a:p>
            <a:endParaRPr lang="en-US" sz="4000" dirty="0" smtClean="0">
              <a:latin typeface="Eurostile"/>
              <a:cs typeface="Eurostile"/>
            </a:endParaRPr>
          </a:p>
          <a:p>
            <a:r>
              <a:rPr lang="en-US" sz="4000" dirty="0" smtClean="0">
                <a:latin typeface="Eurostile"/>
                <a:cs typeface="Eurostile"/>
              </a:rPr>
              <a:t>If </a:t>
            </a:r>
            <a:r>
              <a:rPr lang="en-US" sz="4000" dirty="0">
                <a:latin typeface="Eurostile"/>
                <a:cs typeface="Eurostile"/>
              </a:rPr>
              <a:t>the answer is yes, whether they are for personal or business use, then you need Google Analytics. </a:t>
            </a:r>
          </a:p>
        </p:txBody>
      </p:sp>
    </p:spTree>
    <p:extLst>
      <p:ext uri="{BB962C8B-B14F-4D97-AF65-F5344CB8AC3E}">
        <p14:creationId xmlns:p14="http://schemas.microsoft.com/office/powerpoint/2010/main" val="3069588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4369" y="1859340"/>
            <a:ext cx="7164247" cy="4524315"/>
          </a:xfrm>
          <a:prstGeom prst="rect">
            <a:avLst/>
          </a:prstGeom>
        </p:spPr>
        <p:txBody>
          <a:bodyPr wrap="square">
            <a:spAutoFit/>
          </a:bodyPr>
          <a:lstStyle/>
          <a:p>
            <a:r>
              <a:rPr lang="en-US" sz="2400" dirty="0">
                <a:latin typeface="Eurostile"/>
                <a:cs typeface="Eurostile"/>
              </a:rPr>
              <a:t>In Google Analytics, you have four ways to track goals:</a:t>
            </a:r>
          </a:p>
          <a:p>
            <a:endParaRPr lang="en-US" sz="2400" dirty="0">
              <a:latin typeface="Eurostile"/>
              <a:cs typeface="Eurostile"/>
            </a:endParaRPr>
          </a:p>
          <a:p>
            <a:pPr marL="285750" indent="-285750">
              <a:buFont typeface="Arial"/>
              <a:buChar char="•"/>
            </a:pPr>
            <a:r>
              <a:rPr lang="en-US" sz="2400" dirty="0">
                <a:latin typeface="Eurostile"/>
                <a:cs typeface="Eurostile"/>
              </a:rPr>
              <a:t>URLs</a:t>
            </a:r>
          </a:p>
          <a:p>
            <a:pPr marL="285750" indent="-285750">
              <a:buFont typeface="Arial"/>
              <a:buChar char="•"/>
            </a:pPr>
            <a:r>
              <a:rPr lang="en-US" sz="2400" dirty="0">
                <a:latin typeface="Eurostile"/>
                <a:cs typeface="Eurostile"/>
              </a:rPr>
              <a:t>Time</a:t>
            </a:r>
          </a:p>
          <a:p>
            <a:pPr marL="285750" indent="-285750">
              <a:buFont typeface="Arial"/>
              <a:buChar char="•"/>
            </a:pPr>
            <a:r>
              <a:rPr lang="en-US" sz="2400" dirty="0">
                <a:latin typeface="Eurostile"/>
                <a:cs typeface="Eurostile"/>
              </a:rPr>
              <a:t>Pages/visit</a:t>
            </a:r>
          </a:p>
          <a:p>
            <a:pPr marL="285750" indent="-285750">
              <a:buFont typeface="Arial"/>
              <a:buChar char="•"/>
            </a:pPr>
            <a:r>
              <a:rPr lang="en-US" sz="2400" dirty="0" smtClean="0">
                <a:latin typeface="Eurostile"/>
                <a:cs typeface="Eurostile"/>
              </a:rPr>
              <a:t>Events – user interactions with website content that can be tracked independently from a web page or a screen load.</a:t>
            </a:r>
          </a:p>
          <a:p>
            <a:endParaRPr lang="en-US" sz="2400" dirty="0">
              <a:latin typeface="Eurostile"/>
              <a:cs typeface="Eurostile"/>
            </a:endParaRPr>
          </a:p>
          <a:p>
            <a:r>
              <a:rPr lang="en-US" sz="2400" dirty="0">
                <a:latin typeface="Eurostile"/>
                <a:cs typeface="Eurostile"/>
              </a:rPr>
              <a:t>Here’s a complete breakdown on how to set up your goals so you can start tracking the metrics that are critical to the success of your business.</a:t>
            </a:r>
          </a:p>
        </p:txBody>
      </p:sp>
    </p:spTree>
    <p:extLst>
      <p:ext uri="{BB962C8B-B14F-4D97-AF65-F5344CB8AC3E}">
        <p14:creationId xmlns:p14="http://schemas.microsoft.com/office/powerpoint/2010/main" val="625872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4073" y="2274838"/>
            <a:ext cx="7140287" cy="3046988"/>
          </a:xfrm>
          <a:prstGeom prst="rect">
            <a:avLst/>
          </a:prstGeom>
        </p:spPr>
        <p:txBody>
          <a:bodyPr wrap="square">
            <a:spAutoFit/>
          </a:bodyPr>
          <a:lstStyle/>
          <a:p>
            <a:r>
              <a:rPr lang="en-US" sz="2400" dirty="0">
                <a:latin typeface="Eurostile"/>
                <a:cs typeface="Eurostile"/>
              </a:rPr>
              <a:t>After you install your tracking code on your website, you will want to configure a small (but very useful) setting in your website's profile on Google Analytics. This is your Goals setting. </a:t>
            </a:r>
            <a:endParaRPr lang="en-US" sz="2400" dirty="0" smtClean="0">
              <a:latin typeface="Eurostile"/>
              <a:cs typeface="Eurostile"/>
            </a:endParaRPr>
          </a:p>
          <a:p>
            <a:endParaRPr lang="en-US" sz="2400" dirty="0">
              <a:latin typeface="Eurostile"/>
              <a:cs typeface="Eurostile"/>
            </a:endParaRPr>
          </a:p>
          <a:p>
            <a:r>
              <a:rPr lang="en-US" sz="2400" dirty="0" smtClean="0">
                <a:latin typeface="Eurostile"/>
                <a:cs typeface="Eurostile"/>
              </a:rPr>
              <a:t>You </a:t>
            </a:r>
            <a:r>
              <a:rPr lang="en-US" sz="2400" dirty="0">
                <a:latin typeface="Eurostile"/>
                <a:cs typeface="Eurostile"/>
              </a:rPr>
              <a:t>can find it by clicking on the Admin link at the top of your Google Analytics and then clicking on Goals under your website's View column</a:t>
            </a:r>
            <a:r>
              <a:rPr lang="en-US" sz="2400" dirty="0"/>
              <a:t>.</a:t>
            </a:r>
          </a:p>
        </p:txBody>
      </p:sp>
    </p:spTree>
    <p:extLst>
      <p:ext uri="{BB962C8B-B14F-4D97-AF65-F5344CB8AC3E}">
        <p14:creationId xmlns:p14="http://schemas.microsoft.com/office/powerpoint/2010/main" val="3440639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8-01-24 at 11.08.32.png"/>
          <p:cNvPicPr>
            <a:picLocks noGrp="1" noChangeAspect="1"/>
          </p:cNvPicPr>
          <p:nvPr>
            <p:ph idx="1"/>
          </p:nvPr>
        </p:nvPicPr>
        <p:blipFill>
          <a:blip r:embed="rId3">
            <a:extLst>
              <a:ext uri="{28A0092B-C50C-407E-A947-70E740481C1C}">
                <a14:useLocalDpi xmlns:a14="http://schemas.microsoft.com/office/drawing/2010/main" val="0"/>
              </a:ext>
            </a:extLst>
          </a:blip>
          <a:srcRect l="-516" r="-516"/>
          <a:stretch>
            <a:fillRect/>
          </a:stretch>
        </p:blipFill>
        <p:spPr>
          <a:xfrm>
            <a:off x="476732" y="924647"/>
            <a:ext cx="8229600" cy="4525963"/>
          </a:xfrm>
        </p:spPr>
      </p:pic>
      <p:sp>
        <p:nvSpPr>
          <p:cNvPr id="8" name="Rectangle 7"/>
          <p:cNvSpPr/>
          <p:nvPr/>
        </p:nvSpPr>
        <p:spPr>
          <a:xfrm rot="18849894">
            <a:off x="476734" y="4585644"/>
            <a:ext cx="1564459" cy="630942"/>
          </a:xfrm>
          <a:prstGeom prst="rect">
            <a:avLst/>
          </a:prstGeom>
        </p:spPr>
        <p:txBody>
          <a:bodyPr wrap="square">
            <a:spAutoFit/>
          </a:bodyPr>
          <a:lstStyle/>
          <a:p>
            <a:r>
              <a:rPr lang="en-US" sz="3500" dirty="0">
                <a:latin typeface="Wingdings"/>
                <a:ea typeface="Wingdings"/>
                <a:cs typeface="Wingdings"/>
              </a:rPr>
              <a:t></a:t>
            </a:r>
            <a:endParaRPr lang="en-US" sz="3500" dirty="0"/>
          </a:p>
        </p:txBody>
      </p:sp>
    </p:spTree>
    <p:extLst>
      <p:ext uri="{BB962C8B-B14F-4D97-AF65-F5344CB8AC3E}">
        <p14:creationId xmlns:p14="http://schemas.microsoft.com/office/powerpoint/2010/main" val="2838878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529" y="1859340"/>
            <a:ext cx="8133428" cy="2862323"/>
          </a:xfrm>
          <a:prstGeom prst="rect">
            <a:avLst/>
          </a:prstGeom>
        </p:spPr>
        <p:txBody>
          <a:bodyPr wrap="square">
            <a:spAutoFit/>
          </a:bodyPr>
          <a:lstStyle/>
          <a:p>
            <a:r>
              <a:rPr lang="en-US" dirty="0">
                <a:latin typeface="Eurostile"/>
                <a:cs typeface="Eurostile"/>
              </a:rPr>
              <a:t>Goals will tell Google Analytics when something important has happened on your website.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For </a:t>
            </a:r>
            <a:r>
              <a:rPr lang="en-US" dirty="0">
                <a:latin typeface="Eurostile"/>
                <a:cs typeface="Eurostile"/>
              </a:rPr>
              <a:t>example, if you have a website where you generate leads through a contact form, you will want to find (or create) a thank you page that visitors end upon once they have submitted their contact information. Or, if you have a website where you sell products, you will want to find (or create) a final thank you or confirmation page for visitors to land upon once they have completed a purchase</a:t>
            </a:r>
            <a:r>
              <a:rPr lang="en-US" dirty="0" smtClean="0"/>
              <a:t>.</a:t>
            </a:r>
          </a:p>
          <a:p>
            <a:endParaRPr lang="en-US" dirty="0"/>
          </a:p>
          <a:p>
            <a:r>
              <a:rPr lang="en-US" dirty="0" err="1" smtClean="0"/>
              <a:t>www.henley.com</a:t>
            </a:r>
            <a:r>
              <a:rPr lang="en-US" dirty="0" smtClean="0"/>
              <a:t>/thank-you</a:t>
            </a:r>
            <a:endParaRPr lang="en-US" dirty="0"/>
          </a:p>
        </p:txBody>
      </p:sp>
    </p:spTree>
    <p:extLst>
      <p:ext uri="{BB962C8B-B14F-4D97-AF65-F5344CB8AC3E}">
        <p14:creationId xmlns:p14="http://schemas.microsoft.com/office/powerpoint/2010/main" val="1289564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13.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58" y="909630"/>
            <a:ext cx="8218914" cy="4603726"/>
          </a:xfrm>
          <a:prstGeom prst="rect">
            <a:avLst/>
          </a:prstGeom>
        </p:spPr>
      </p:pic>
      <p:sp>
        <p:nvSpPr>
          <p:cNvPr id="5" name="Rectangle 4"/>
          <p:cNvSpPr/>
          <p:nvPr/>
        </p:nvSpPr>
        <p:spPr>
          <a:xfrm>
            <a:off x="2736019" y="1557317"/>
            <a:ext cx="1564459" cy="630942"/>
          </a:xfrm>
          <a:prstGeom prst="rect">
            <a:avLst/>
          </a:prstGeom>
        </p:spPr>
        <p:txBody>
          <a:bodyPr wrap="square">
            <a:spAutoFit/>
          </a:bodyPr>
          <a:lstStyle/>
          <a:p>
            <a:r>
              <a:rPr lang="en-US" sz="3500" dirty="0">
                <a:latin typeface="Wingdings"/>
                <a:ea typeface="Wingdings"/>
                <a:cs typeface="Wingdings"/>
              </a:rPr>
              <a:t></a:t>
            </a:r>
            <a:endParaRPr lang="en-US" sz="3500" dirty="0"/>
          </a:p>
        </p:txBody>
      </p:sp>
    </p:spTree>
    <p:extLst>
      <p:ext uri="{BB962C8B-B14F-4D97-AF65-F5344CB8AC3E}">
        <p14:creationId xmlns:p14="http://schemas.microsoft.com/office/powerpoint/2010/main" val="2498249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8934" y="219861"/>
            <a:ext cx="5893224" cy="923330"/>
          </a:xfrm>
          <a:prstGeom prst="rect">
            <a:avLst/>
          </a:prstGeom>
        </p:spPr>
        <p:txBody>
          <a:bodyPr wrap="square">
            <a:spAutoFit/>
          </a:bodyPr>
          <a:lstStyle/>
          <a:p>
            <a:r>
              <a:rPr lang="en-US" dirty="0">
                <a:latin typeface="Eurostile"/>
                <a:cs typeface="Eurostile"/>
              </a:rPr>
              <a:t>You will choose the Custom option (unless one of the other options are more applicable to your website) and click the Next Step button.</a:t>
            </a:r>
          </a:p>
        </p:txBody>
      </p:sp>
      <p:pic>
        <p:nvPicPr>
          <p:cNvPr id="5" name="Picture 4" descr="Screen Shot 2018-01-24 at 11.15.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49" y="1561649"/>
            <a:ext cx="6167239" cy="4917810"/>
          </a:xfrm>
          <a:prstGeom prst="rect">
            <a:avLst/>
          </a:prstGeom>
        </p:spPr>
      </p:pic>
    </p:spTree>
    <p:extLst>
      <p:ext uri="{BB962C8B-B14F-4D97-AF65-F5344CB8AC3E}">
        <p14:creationId xmlns:p14="http://schemas.microsoft.com/office/powerpoint/2010/main" val="2719566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24 at 11.16.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97" y="1147833"/>
            <a:ext cx="7459228" cy="3956362"/>
          </a:xfrm>
          <a:prstGeom prst="rect">
            <a:avLst/>
          </a:prstGeom>
        </p:spPr>
      </p:pic>
    </p:spTree>
    <p:extLst>
      <p:ext uri="{BB962C8B-B14F-4D97-AF65-F5344CB8AC3E}">
        <p14:creationId xmlns:p14="http://schemas.microsoft.com/office/powerpoint/2010/main" val="391967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17.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090"/>
            <a:ext cx="9144000" cy="4779576"/>
          </a:xfrm>
          <a:prstGeom prst="rect">
            <a:avLst/>
          </a:prstGeom>
        </p:spPr>
      </p:pic>
    </p:spTree>
    <p:extLst>
      <p:ext uri="{BB962C8B-B14F-4D97-AF65-F5344CB8AC3E}">
        <p14:creationId xmlns:p14="http://schemas.microsoft.com/office/powerpoint/2010/main" val="1953631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865" y="1626356"/>
            <a:ext cx="7425111" cy="2585323"/>
          </a:xfrm>
          <a:prstGeom prst="rect">
            <a:avLst/>
          </a:prstGeom>
        </p:spPr>
        <p:txBody>
          <a:bodyPr wrap="square">
            <a:spAutoFit/>
          </a:bodyPr>
          <a:lstStyle/>
          <a:p>
            <a:r>
              <a:rPr lang="en-US" dirty="0" smtClean="0">
                <a:latin typeface="Eurostile"/>
                <a:cs typeface="Eurostile"/>
              </a:rPr>
              <a:t>.</a:t>
            </a:r>
            <a:endParaRPr lang="en-US" dirty="0">
              <a:latin typeface="Eurostile"/>
              <a:cs typeface="Eurostile"/>
            </a:endParaRPr>
          </a:p>
          <a:p>
            <a:endParaRPr lang="en-US" dirty="0">
              <a:latin typeface="Eurostile"/>
              <a:cs typeface="Eurostile"/>
            </a:endParaRPr>
          </a:p>
          <a:p>
            <a:r>
              <a:rPr lang="en-US" dirty="0">
                <a:latin typeface="Eurostile"/>
                <a:cs typeface="Eurostile"/>
              </a:rPr>
              <a:t>If you have other similar </a:t>
            </a:r>
            <a:r>
              <a:rPr lang="en-US" dirty="0" smtClean="0">
                <a:latin typeface="Eurostile"/>
                <a:cs typeface="Eurostile"/>
              </a:rPr>
              <a:t>goals/conversions </a:t>
            </a:r>
            <a:r>
              <a:rPr lang="en-US" dirty="0">
                <a:latin typeface="Eurostile"/>
                <a:cs typeface="Eurostile"/>
              </a:rPr>
              <a:t>you would like to track on your website, you can follow these steps again. You can create up to 20 goals on your website. Be sure that the ones you create are highly important to your business. These goals (for most businesses) include lead form submissions, email list sign ups, and purchase completions. Depending on your website and its purpose, your goals may vary.</a:t>
            </a:r>
          </a:p>
          <a:p>
            <a:endParaRPr lang="en-US" dirty="0">
              <a:latin typeface="Eurostile"/>
              <a:cs typeface="Eurostile"/>
            </a:endParaRPr>
          </a:p>
        </p:txBody>
      </p:sp>
    </p:spTree>
    <p:extLst>
      <p:ext uri="{BB962C8B-B14F-4D97-AF65-F5344CB8AC3E}">
        <p14:creationId xmlns:p14="http://schemas.microsoft.com/office/powerpoint/2010/main" val="3961058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4 at 11.36.13.png"/>
          <p:cNvPicPr>
            <a:picLocks noGrp="1" noChangeAspect="1"/>
          </p:cNvPicPr>
          <p:nvPr>
            <p:ph idx="1"/>
          </p:nvPr>
        </p:nvPicPr>
        <p:blipFill>
          <a:blip r:embed="rId2">
            <a:extLst>
              <a:ext uri="{28A0092B-C50C-407E-A947-70E740481C1C}">
                <a14:useLocalDpi xmlns:a14="http://schemas.microsoft.com/office/drawing/2010/main" val="0"/>
              </a:ext>
            </a:extLst>
          </a:blip>
          <a:srcRect t="-47431" b="-47431"/>
          <a:stretch>
            <a:fillRect/>
          </a:stretch>
        </p:blipFill>
        <p:spPr/>
      </p:pic>
    </p:spTree>
    <p:extLst>
      <p:ext uri="{BB962C8B-B14F-4D97-AF65-F5344CB8AC3E}">
        <p14:creationId xmlns:p14="http://schemas.microsoft.com/office/powerpoint/2010/main" val="207576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80802"/>
            <a:ext cx="8202083" cy="2862322"/>
          </a:xfrm>
          <a:prstGeom prst="rect">
            <a:avLst/>
          </a:prstGeom>
        </p:spPr>
        <p:txBody>
          <a:bodyPr wrap="square">
            <a:spAutoFit/>
          </a:bodyPr>
          <a:lstStyle/>
          <a:p>
            <a:pPr marL="457200" indent="-457200">
              <a:buFont typeface="Arial"/>
              <a:buChar char="•"/>
            </a:pPr>
            <a:r>
              <a:rPr lang="en-US" sz="3000" dirty="0">
                <a:latin typeface="Eurostile"/>
                <a:cs typeface="Eurostile"/>
              </a:rPr>
              <a:t>How many people visit my website?</a:t>
            </a:r>
          </a:p>
          <a:p>
            <a:pPr marL="457200" indent="-457200">
              <a:buFont typeface="Arial"/>
              <a:buChar char="•"/>
            </a:pPr>
            <a:r>
              <a:rPr lang="en-US" sz="3000" dirty="0">
                <a:latin typeface="Eurostile"/>
                <a:cs typeface="Eurostile"/>
              </a:rPr>
              <a:t>Where do my visitors live?</a:t>
            </a:r>
          </a:p>
          <a:p>
            <a:pPr marL="457200" indent="-457200">
              <a:buFont typeface="Arial"/>
              <a:buChar char="•"/>
            </a:pPr>
            <a:r>
              <a:rPr lang="en-US" sz="3000" dirty="0">
                <a:latin typeface="Eurostile"/>
                <a:cs typeface="Eurostile"/>
              </a:rPr>
              <a:t>Do I need a mobile-friendly website?</a:t>
            </a:r>
          </a:p>
          <a:p>
            <a:pPr marL="457200" indent="-457200">
              <a:buFont typeface="Arial"/>
              <a:buChar char="•"/>
            </a:pPr>
            <a:r>
              <a:rPr lang="en-US" sz="3000" dirty="0">
                <a:latin typeface="Eurostile"/>
                <a:cs typeface="Eurostile"/>
              </a:rPr>
              <a:t>What websites send traffic to my website?</a:t>
            </a:r>
          </a:p>
          <a:p>
            <a:pPr marL="457200" indent="-457200">
              <a:buFont typeface="Arial"/>
              <a:buChar char="•"/>
            </a:pPr>
            <a:r>
              <a:rPr lang="en-US" sz="3000" dirty="0">
                <a:latin typeface="Eurostile"/>
                <a:cs typeface="Eurostile"/>
              </a:rPr>
              <a:t>What marketing tactics drive the most traffic to my website</a:t>
            </a:r>
            <a:r>
              <a:rPr lang="en-US" sz="3000" dirty="0" smtClean="0">
                <a:latin typeface="Eurostile"/>
                <a:cs typeface="Eurostile"/>
              </a:rPr>
              <a:t>?</a:t>
            </a:r>
            <a:endParaRPr lang="en-US" sz="3000" dirty="0">
              <a:latin typeface="Eurostile"/>
              <a:cs typeface="Eurostile"/>
            </a:endParaRPr>
          </a:p>
        </p:txBody>
      </p:sp>
      <p:pic>
        <p:nvPicPr>
          <p:cNvPr id="5" name="Picture 4" descr="Screen Shot 2018-01-23 at 19.04.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194" y="3726756"/>
            <a:ext cx="4147222" cy="2851594"/>
          </a:xfrm>
          <a:prstGeom prst="rect">
            <a:avLst/>
          </a:prstGeom>
        </p:spPr>
      </p:pic>
      <p:sp>
        <p:nvSpPr>
          <p:cNvPr id="6" name="Rectangle 5"/>
          <p:cNvSpPr/>
          <p:nvPr/>
        </p:nvSpPr>
        <p:spPr>
          <a:xfrm>
            <a:off x="1545553" y="4801949"/>
            <a:ext cx="2715482" cy="369332"/>
          </a:xfrm>
          <a:prstGeom prst="rect">
            <a:avLst/>
          </a:prstGeom>
        </p:spPr>
        <p:txBody>
          <a:bodyPr wrap="none">
            <a:spAutoFit/>
          </a:bodyPr>
          <a:lstStyle/>
          <a:p>
            <a:r>
              <a:rPr lang="en-US" dirty="0" err="1">
                <a:latin typeface="Eurostile"/>
                <a:cs typeface="Eurostile"/>
              </a:rPr>
              <a:t>Sundar</a:t>
            </a:r>
            <a:r>
              <a:rPr lang="en-US" dirty="0">
                <a:latin typeface="Eurostile"/>
                <a:cs typeface="Eurostile"/>
              </a:rPr>
              <a:t> </a:t>
            </a:r>
            <a:r>
              <a:rPr lang="en-US" dirty="0" err="1" smtClean="0">
                <a:latin typeface="Eurostile"/>
                <a:cs typeface="Eurostile"/>
              </a:rPr>
              <a:t>Pichai</a:t>
            </a:r>
            <a:r>
              <a:rPr lang="en-US" dirty="0" smtClean="0">
                <a:latin typeface="Eurostile"/>
                <a:cs typeface="Eurostile"/>
              </a:rPr>
              <a:t>, Google CEO</a:t>
            </a:r>
            <a:endParaRPr lang="en-US" dirty="0">
              <a:latin typeface="Eurostile"/>
              <a:cs typeface="Eurostile"/>
            </a:endParaRPr>
          </a:p>
        </p:txBody>
      </p:sp>
    </p:spTree>
    <p:extLst>
      <p:ext uri="{BB962C8B-B14F-4D97-AF65-F5344CB8AC3E}">
        <p14:creationId xmlns:p14="http://schemas.microsoft.com/office/powerpoint/2010/main" val="1901589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1.41.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0" y="1599641"/>
            <a:ext cx="9144000" cy="3957744"/>
          </a:xfrm>
          <a:prstGeom prst="rect">
            <a:avLst/>
          </a:prstGeom>
        </p:spPr>
      </p:pic>
    </p:spTree>
    <p:extLst>
      <p:ext uri="{BB962C8B-B14F-4D97-AF65-F5344CB8AC3E}">
        <p14:creationId xmlns:p14="http://schemas.microsoft.com/office/powerpoint/2010/main" val="17944671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1942" y="976880"/>
            <a:ext cx="6672094" cy="923330"/>
          </a:xfrm>
          <a:prstGeom prst="rect">
            <a:avLst/>
          </a:prstGeom>
          <a:noFill/>
        </p:spPr>
        <p:txBody>
          <a:bodyPr wrap="none" rtlCol="0">
            <a:spAutoFit/>
          </a:bodyPr>
          <a:lstStyle/>
          <a:p>
            <a:r>
              <a:rPr lang="en-US" dirty="0" smtClean="0">
                <a:latin typeface="Eurostile"/>
                <a:cs typeface="Eurostile"/>
              </a:rPr>
              <a:t>Remember and Export reports if you haven’t set up a monthly email!</a:t>
            </a:r>
          </a:p>
          <a:p>
            <a:endParaRPr lang="en-US" dirty="0"/>
          </a:p>
          <a:p>
            <a:endParaRPr lang="en-US" dirty="0"/>
          </a:p>
        </p:txBody>
      </p:sp>
      <p:pic>
        <p:nvPicPr>
          <p:cNvPr id="5" name="Picture 4" descr="Screen Shot 2018-01-24 at 11.4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158" y="1392053"/>
            <a:ext cx="3396531" cy="5265398"/>
          </a:xfrm>
          <a:prstGeom prst="rect">
            <a:avLst/>
          </a:prstGeom>
        </p:spPr>
      </p:pic>
    </p:spTree>
    <p:extLst>
      <p:ext uri="{BB962C8B-B14F-4D97-AF65-F5344CB8AC3E}">
        <p14:creationId xmlns:p14="http://schemas.microsoft.com/office/powerpoint/2010/main" val="2608370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1752" y="988506"/>
            <a:ext cx="5835215" cy="2031325"/>
          </a:xfrm>
          <a:prstGeom prst="rect">
            <a:avLst/>
          </a:prstGeom>
        </p:spPr>
        <p:txBody>
          <a:bodyPr wrap="square">
            <a:spAutoFit/>
          </a:bodyPr>
          <a:lstStyle/>
          <a:p>
            <a:r>
              <a:rPr lang="en-US" dirty="0">
                <a:latin typeface="Eurostile"/>
                <a:cs typeface="Eurostile"/>
              </a:rPr>
              <a:t>How do I share my Google Analytics data with someone</a:t>
            </a:r>
            <a:r>
              <a:rPr lang="en-US" dirty="0" smtClean="0">
                <a:latin typeface="Eurostile"/>
                <a:cs typeface="Eurostile"/>
              </a:rPr>
              <a:t>?</a:t>
            </a:r>
          </a:p>
          <a:p>
            <a:endParaRPr lang="en-US" dirty="0">
              <a:latin typeface="Eurostile"/>
              <a:cs typeface="Eurostile"/>
            </a:endParaRPr>
          </a:p>
          <a:p>
            <a:r>
              <a:rPr lang="en-US" dirty="0">
                <a:latin typeface="Eurostile"/>
                <a:cs typeface="Eurostile"/>
              </a:rPr>
              <a:t>You don't have to give your Google account information over to someone who needs access to your Google Analytics data. You just need to go to your Admin menu and under the Account, Property (website) or View you want someone to see, click the User Management menu.</a:t>
            </a:r>
          </a:p>
        </p:txBody>
      </p:sp>
    </p:spTree>
    <p:extLst>
      <p:ext uri="{BB962C8B-B14F-4D97-AF65-F5344CB8AC3E}">
        <p14:creationId xmlns:p14="http://schemas.microsoft.com/office/powerpoint/2010/main" val="28977698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2.08.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19" y="732659"/>
            <a:ext cx="8153292" cy="4225005"/>
          </a:xfrm>
          <a:prstGeom prst="rect">
            <a:avLst/>
          </a:prstGeom>
        </p:spPr>
      </p:pic>
    </p:spTree>
    <p:extLst>
      <p:ext uri="{BB962C8B-B14F-4D97-AF65-F5344CB8AC3E}">
        <p14:creationId xmlns:p14="http://schemas.microsoft.com/office/powerpoint/2010/main" val="1310254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4 at 12.08.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760"/>
            <a:ext cx="9144000" cy="5614433"/>
          </a:xfrm>
          <a:prstGeom prst="rect">
            <a:avLst/>
          </a:prstGeom>
        </p:spPr>
      </p:pic>
    </p:spTree>
    <p:extLst>
      <p:ext uri="{BB962C8B-B14F-4D97-AF65-F5344CB8AC3E}">
        <p14:creationId xmlns:p14="http://schemas.microsoft.com/office/powerpoint/2010/main" val="12942092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9201" y="374102"/>
            <a:ext cx="6619095" cy="2031325"/>
          </a:xfrm>
          <a:prstGeom prst="rect">
            <a:avLst/>
          </a:prstGeom>
        </p:spPr>
        <p:txBody>
          <a:bodyPr wrap="square">
            <a:spAutoFit/>
          </a:bodyPr>
          <a:lstStyle/>
          <a:p>
            <a:r>
              <a:rPr lang="en-US" dirty="0">
                <a:latin typeface="Eurostile"/>
                <a:cs typeface="Eurostile"/>
              </a:rPr>
              <a:t>Organic search is based on unpaid, natural rankings determined by search engine algorithms, and can be optimized with various SEO practices.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In </a:t>
            </a:r>
            <a:r>
              <a:rPr lang="en-US" dirty="0">
                <a:latin typeface="Eurostile"/>
                <a:cs typeface="Eurostile"/>
              </a:rPr>
              <a:t>contrast, paid search allows you to pay to have your website displayed on the search engine results page when someone types in specific keywords or phrases.</a:t>
            </a:r>
          </a:p>
        </p:txBody>
      </p:sp>
      <p:pic>
        <p:nvPicPr>
          <p:cNvPr id="5" name="Picture 4" descr="org-v-pa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574" y="2794773"/>
            <a:ext cx="3987800" cy="3568700"/>
          </a:xfrm>
          <a:prstGeom prst="rect">
            <a:avLst/>
          </a:prstGeom>
        </p:spPr>
      </p:pic>
    </p:spTree>
    <p:extLst>
      <p:ext uri="{BB962C8B-B14F-4D97-AF65-F5344CB8AC3E}">
        <p14:creationId xmlns:p14="http://schemas.microsoft.com/office/powerpoint/2010/main" val="2784918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714" y="1582341"/>
            <a:ext cx="7302988" cy="3693319"/>
          </a:xfrm>
          <a:prstGeom prst="rect">
            <a:avLst/>
          </a:prstGeom>
        </p:spPr>
        <p:txBody>
          <a:bodyPr wrap="square">
            <a:spAutoFit/>
          </a:bodyPr>
          <a:lstStyle/>
          <a:p>
            <a:r>
              <a:rPr lang="en-US" dirty="0">
                <a:latin typeface="Eurostile"/>
                <a:cs typeface="Eurostile"/>
              </a:rPr>
              <a:t>A look at </a:t>
            </a:r>
            <a:r>
              <a:rPr lang="en-US" dirty="0" smtClean="0">
                <a:latin typeface="Eurostile"/>
                <a:cs typeface="Eurostile"/>
              </a:rPr>
              <a:t>PRACER</a:t>
            </a:r>
          </a:p>
          <a:p>
            <a:endParaRPr lang="en-US" dirty="0">
              <a:latin typeface="Eurostile"/>
              <a:cs typeface="Eurostile"/>
            </a:endParaRPr>
          </a:p>
          <a:p>
            <a:r>
              <a:rPr lang="en-US" dirty="0">
                <a:latin typeface="Eurostile"/>
                <a:cs typeface="Eurostile"/>
              </a:rPr>
              <a:t>PLAN. Create a digital marketing strategy</a:t>
            </a:r>
          </a:p>
          <a:p>
            <a:endParaRPr lang="en-US" dirty="0">
              <a:latin typeface="Eurostile"/>
              <a:cs typeface="Eurostile"/>
            </a:endParaRPr>
          </a:p>
          <a:p>
            <a:r>
              <a:rPr lang="en-US" dirty="0">
                <a:latin typeface="Eurostile"/>
                <a:cs typeface="Eurostile"/>
              </a:rPr>
              <a:t>REACH. Grow your audience online</a:t>
            </a:r>
          </a:p>
          <a:p>
            <a:endParaRPr lang="en-US" dirty="0">
              <a:latin typeface="Eurostile"/>
              <a:cs typeface="Eurostile"/>
            </a:endParaRPr>
          </a:p>
          <a:p>
            <a:r>
              <a:rPr lang="en-US" dirty="0">
                <a:latin typeface="Eurostile"/>
                <a:cs typeface="Eurostile"/>
              </a:rPr>
              <a:t>ACT. Encourage brand interactions and leads</a:t>
            </a:r>
          </a:p>
          <a:p>
            <a:endParaRPr lang="en-US" dirty="0">
              <a:latin typeface="Eurostile"/>
              <a:cs typeface="Eurostile"/>
            </a:endParaRPr>
          </a:p>
          <a:p>
            <a:r>
              <a:rPr lang="en-US" dirty="0">
                <a:latin typeface="Eurostile"/>
                <a:cs typeface="Eurostile"/>
              </a:rPr>
              <a:t>CONVERT. Increase sales through </a:t>
            </a:r>
            <a:r>
              <a:rPr lang="en-US" dirty="0" err="1">
                <a:latin typeface="Eurostile"/>
                <a:cs typeface="Eurostile"/>
              </a:rPr>
              <a:t>optimisation</a:t>
            </a:r>
            <a:endParaRPr lang="en-US" dirty="0">
              <a:latin typeface="Eurostile"/>
              <a:cs typeface="Eurostile"/>
            </a:endParaRPr>
          </a:p>
          <a:p>
            <a:endParaRPr lang="en-US" dirty="0">
              <a:latin typeface="Eurostile"/>
              <a:cs typeface="Eurostile"/>
            </a:endParaRPr>
          </a:p>
          <a:p>
            <a:r>
              <a:rPr lang="en-US" dirty="0">
                <a:latin typeface="Eurostile"/>
                <a:cs typeface="Eurostile"/>
              </a:rPr>
              <a:t>ENGAGE. Build customer loyalty and advocacy</a:t>
            </a:r>
          </a:p>
          <a:p>
            <a:endParaRPr lang="en-US" dirty="0">
              <a:latin typeface="Eurostile"/>
              <a:cs typeface="Eurostile"/>
            </a:endParaRPr>
          </a:p>
          <a:p>
            <a:r>
              <a:rPr lang="en-US" dirty="0">
                <a:latin typeface="Eurostile"/>
                <a:cs typeface="Eurostile"/>
              </a:rPr>
              <a:t>RESOURCES. Tools to help you create and implement your plans</a:t>
            </a:r>
          </a:p>
        </p:txBody>
      </p:sp>
    </p:spTree>
    <p:extLst>
      <p:ext uri="{BB962C8B-B14F-4D97-AF65-F5344CB8AC3E}">
        <p14:creationId xmlns:p14="http://schemas.microsoft.com/office/powerpoint/2010/main" val="3596511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4" name="Rectangle 3"/>
          <p:cNvSpPr/>
          <p:nvPr/>
        </p:nvSpPr>
        <p:spPr>
          <a:xfrm>
            <a:off x="769377" y="2413338"/>
            <a:ext cx="7461749" cy="1754327"/>
          </a:xfrm>
          <a:prstGeom prst="rect">
            <a:avLst/>
          </a:prstGeom>
        </p:spPr>
        <p:txBody>
          <a:bodyPr wrap="square">
            <a:spAutoFit/>
          </a:bodyPr>
          <a:lstStyle/>
          <a:p>
            <a:pPr marL="342900" indent="-342900">
              <a:buAutoNum type="arabicPeriod"/>
            </a:pPr>
            <a:r>
              <a:rPr lang="en-US" dirty="0" smtClean="0">
                <a:latin typeface="Eurostile"/>
                <a:cs typeface="Eurostile"/>
              </a:rPr>
              <a:t>Personal </a:t>
            </a:r>
            <a:r>
              <a:rPr lang="en-US" dirty="0">
                <a:latin typeface="Eurostile"/>
                <a:cs typeface="Eurostile"/>
              </a:rPr>
              <a:t>branding</a:t>
            </a:r>
            <a:r>
              <a:rPr lang="en-US" dirty="0" smtClean="0">
                <a:latin typeface="Eurostile"/>
                <a:cs typeface="Eurostile"/>
              </a:rPr>
              <a:t>.</a:t>
            </a:r>
          </a:p>
          <a:p>
            <a:endParaRPr lang="en-US" dirty="0">
              <a:latin typeface="Eurostile"/>
              <a:cs typeface="Eurostile"/>
            </a:endParaRPr>
          </a:p>
          <a:p>
            <a:r>
              <a:rPr lang="en-US" dirty="0">
                <a:latin typeface="Eurostile"/>
                <a:cs typeface="Eurostile"/>
              </a:rPr>
              <a:t>Successful businesses can generate a ton of momentum from successful entrepreneurs who lead them. Branding yourself, before your company, gives you the opportunity to leverage a more trustworthy, personal image to promote your brand.</a:t>
            </a:r>
          </a:p>
        </p:txBody>
      </p:sp>
    </p:spTree>
    <p:extLst>
      <p:ext uri="{BB962C8B-B14F-4D97-AF65-F5344CB8AC3E}">
        <p14:creationId xmlns:p14="http://schemas.microsoft.com/office/powerpoint/2010/main" val="2243644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3" name="Rectangle 2"/>
          <p:cNvSpPr/>
          <p:nvPr/>
        </p:nvSpPr>
        <p:spPr>
          <a:xfrm>
            <a:off x="1086899" y="2136339"/>
            <a:ext cx="6619096" cy="2585323"/>
          </a:xfrm>
          <a:prstGeom prst="rect">
            <a:avLst/>
          </a:prstGeom>
        </p:spPr>
        <p:txBody>
          <a:bodyPr wrap="square">
            <a:spAutoFit/>
          </a:bodyPr>
          <a:lstStyle/>
          <a:p>
            <a:r>
              <a:rPr lang="en-US" dirty="0">
                <a:latin typeface="Eurostile"/>
                <a:cs typeface="Eurostile"/>
              </a:rPr>
              <a:t>2. Content marketing</a:t>
            </a:r>
            <a:r>
              <a:rPr lang="en-US" dirty="0" smtClean="0">
                <a:latin typeface="Eurostile"/>
                <a:cs typeface="Eurostile"/>
              </a:rPr>
              <a:t>.</a:t>
            </a:r>
          </a:p>
          <a:p>
            <a:endParaRPr lang="en-US" dirty="0">
              <a:latin typeface="Eurostile"/>
              <a:cs typeface="Eurostile"/>
            </a:endParaRPr>
          </a:p>
          <a:p>
            <a:r>
              <a:rPr lang="en-US" dirty="0">
                <a:latin typeface="Eurostile"/>
                <a:cs typeface="Eurostile"/>
              </a:rPr>
              <a:t>Content marketing takes a variety of forms, and depending on how you form your strategy, could accomplish a number of different goals.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For </a:t>
            </a:r>
            <a:r>
              <a:rPr lang="en-US" dirty="0">
                <a:latin typeface="Eurostile"/>
                <a:cs typeface="Eurostile"/>
              </a:rPr>
              <a:t>example, you could use white papers, </a:t>
            </a:r>
            <a:r>
              <a:rPr lang="en-US" dirty="0" err="1">
                <a:latin typeface="Eurostile"/>
                <a:cs typeface="Eurostile"/>
              </a:rPr>
              <a:t>ebooks</a:t>
            </a:r>
            <a:r>
              <a:rPr lang="en-US" dirty="0">
                <a:latin typeface="Eurostile"/>
                <a:cs typeface="Eurostile"/>
              </a:rPr>
              <a:t> and other long-form content to attract downloads, signups and conversions, or you could use an on-site blog to attract more inbound traffic to your site.</a:t>
            </a:r>
          </a:p>
        </p:txBody>
      </p:sp>
    </p:spTree>
    <p:extLst>
      <p:ext uri="{BB962C8B-B14F-4D97-AF65-F5344CB8AC3E}">
        <p14:creationId xmlns:p14="http://schemas.microsoft.com/office/powerpoint/2010/main" val="1282439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3" name="Rectangle 2"/>
          <p:cNvSpPr/>
          <p:nvPr/>
        </p:nvSpPr>
        <p:spPr>
          <a:xfrm>
            <a:off x="1086899" y="2136339"/>
            <a:ext cx="6619096" cy="2585323"/>
          </a:xfrm>
          <a:prstGeom prst="rect">
            <a:avLst/>
          </a:prstGeom>
        </p:spPr>
        <p:txBody>
          <a:bodyPr wrap="square">
            <a:spAutoFit/>
          </a:bodyPr>
          <a:lstStyle/>
          <a:p>
            <a:r>
              <a:rPr lang="en-US" dirty="0">
                <a:latin typeface="Eurostile"/>
                <a:cs typeface="Eurostile"/>
              </a:rPr>
              <a:t>2. Content marketing</a:t>
            </a:r>
            <a:r>
              <a:rPr lang="en-US" dirty="0" smtClean="0">
                <a:latin typeface="Eurostile"/>
                <a:cs typeface="Eurostile"/>
              </a:rPr>
              <a:t>.</a:t>
            </a:r>
          </a:p>
          <a:p>
            <a:endParaRPr lang="en-US" dirty="0">
              <a:latin typeface="Eurostile"/>
              <a:cs typeface="Eurostile"/>
            </a:endParaRPr>
          </a:p>
          <a:p>
            <a:r>
              <a:rPr lang="en-US" dirty="0">
                <a:latin typeface="Eurostile"/>
                <a:cs typeface="Eurostile"/>
              </a:rPr>
              <a:t>Content marketing takes a variety of forms, and depending on how you form your strategy, could accomplish a number of different goals.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For </a:t>
            </a:r>
            <a:r>
              <a:rPr lang="en-US" dirty="0">
                <a:latin typeface="Eurostile"/>
                <a:cs typeface="Eurostile"/>
              </a:rPr>
              <a:t>example, you could use white papers, </a:t>
            </a:r>
            <a:r>
              <a:rPr lang="en-US" dirty="0" err="1">
                <a:latin typeface="Eurostile"/>
                <a:cs typeface="Eurostile"/>
              </a:rPr>
              <a:t>ebooks</a:t>
            </a:r>
            <a:r>
              <a:rPr lang="en-US" dirty="0">
                <a:latin typeface="Eurostile"/>
                <a:cs typeface="Eurostile"/>
              </a:rPr>
              <a:t> and other long-form content to attract downloads, signups and conversions, or you could use an on-site blog to attract more inbound traffic to your site.</a:t>
            </a:r>
          </a:p>
        </p:txBody>
      </p:sp>
    </p:spTree>
    <p:extLst>
      <p:ext uri="{BB962C8B-B14F-4D97-AF65-F5344CB8AC3E}">
        <p14:creationId xmlns:p14="http://schemas.microsoft.com/office/powerpoint/2010/main" val="278083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1093675"/>
            <a:ext cx="8202083" cy="3323987"/>
          </a:xfrm>
          <a:prstGeom prst="rect">
            <a:avLst/>
          </a:prstGeom>
        </p:spPr>
        <p:txBody>
          <a:bodyPr wrap="square">
            <a:spAutoFit/>
          </a:bodyPr>
          <a:lstStyle/>
          <a:p>
            <a:pPr marL="457200" indent="-457200">
              <a:buFont typeface="Arial"/>
              <a:buChar char="•"/>
            </a:pPr>
            <a:r>
              <a:rPr lang="en-US" sz="3000" dirty="0" smtClean="0">
                <a:latin typeface="Eurostile"/>
                <a:cs typeface="Eurostile"/>
              </a:rPr>
              <a:t>Which </a:t>
            </a:r>
            <a:r>
              <a:rPr lang="en-US" sz="3000" dirty="0">
                <a:latin typeface="Eurostile"/>
                <a:cs typeface="Eurostile"/>
              </a:rPr>
              <a:t>pages on my website are the most popular?</a:t>
            </a:r>
          </a:p>
          <a:p>
            <a:pPr marL="457200" indent="-457200">
              <a:buFont typeface="Arial"/>
              <a:buChar char="•"/>
            </a:pPr>
            <a:r>
              <a:rPr lang="en-US" sz="3000" dirty="0">
                <a:latin typeface="Eurostile"/>
                <a:cs typeface="Eurostile"/>
              </a:rPr>
              <a:t>How many visitors have I converted into leads or customers?</a:t>
            </a:r>
          </a:p>
          <a:p>
            <a:pPr marL="457200" indent="-457200">
              <a:buFont typeface="Arial"/>
              <a:buChar char="•"/>
            </a:pPr>
            <a:r>
              <a:rPr lang="en-US" sz="3000" dirty="0">
                <a:latin typeface="Eurostile"/>
                <a:cs typeface="Eurostile"/>
              </a:rPr>
              <a:t>Where did my converting visitors come from and go on my website?</a:t>
            </a:r>
          </a:p>
          <a:p>
            <a:pPr marL="457200" indent="-457200">
              <a:buFont typeface="Arial"/>
              <a:buChar char="•"/>
            </a:pPr>
            <a:r>
              <a:rPr lang="en-US" sz="3000" dirty="0" smtClean="0">
                <a:latin typeface="Eurostile"/>
                <a:cs typeface="Eurostile"/>
              </a:rPr>
              <a:t>What </a:t>
            </a:r>
            <a:r>
              <a:rPr lang="en-US" sz="3000" dirty="0">
                <a:latin typeface="Eurostile"/>
                <a:cs typeface="Eurostile"/>
              </a:rPr>
              <a:t>blog content do my visitors like the most?</a:t>
            </a:r>
          </a:p>
        </p:txBody>
      </p:sp>
    </p:spTree>
    <p:extLst>
      <p:ext uri="{BB962C8B-B14F-4D97-AF65-F5344CB8AC3E}">
        <p14:creationId xmlns:p14="http://schemas.microsoft.com/office/powerpoint/2010/main" val="32461774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4" name="Rectangle 3"/>
          <p:cNvSpPr/>
          <p:nvPr/>
        </p:nvSpPr>
        <p:spPr>
          <a:xfrm>
            <a:off x="1086900" y="1968914"/>
            <a:ext cx="6961041" cy="2862323"/>
          </a:xfrm>
          <a:prstGeom prst="rect">
            <a:avLst/>
          </a:prstGeom>
        </p:spPr>
        <p:txBody>
          <a:bodyPr wrap="square">
            <a:spAutoFit/>
          </a:bodyPr>
          <a:lstStyle/>
          <a:p>
            <a:r>
              <a:rPr lang="en-US" dirty="0">
                <a:latin typeface="Eurostile"/>
                <a:cs typeface="Eurostile"/>
              </a:rPr>
              <a:t>3. Search engine optimization (SEO).</a:t>
            </a:r>
          </a:p>
          <a:p>
            <a:r>
              <a:rPr lang="en-US" dirty="0">
                <a:latin typeface="Eurostile"/>
                <a:cs typeface="Eurostile"/>
              </a:rPr>
              <a:t>SEO is the process of making your site more visible in search engines, so you get more traffic from people searching for the products or services you offer. Much of your organic search position ranking comes from the technical structure of your site and your ongoing content development strategy.</a:t>
            </a:r>
          </a:p>
          <a:p>
            <a:endParaRPr lang="en-US" dirty="0">
              <a:latin typeface="Eurostile"/>
              <a:cs typeface="Eurostile"/>
            </a:endParaRPr>
          </a:p>
          <a:p>
            <a:r>
              <a:rPr lang="en-US" dirty="0">
                <a:latin typeface="Eurostile"/>
                <a:cs typeface="Eurostile"/>
              </a:rPr>
              <a:t>So, SEO is not much more of an investment if you’re already creating new content regularly -- and it’s well worth that extra investment if for no other reason than to make sure your site is properly indexed.</a:t>
            </a:r>
          </a:p>
        </p:txBody>
      </p:sp>
      <p:sp>
        <p:nvSpPr>
          <p:cNvPr id="5" name="Rectangle 4"/>
          <p:cNvSpPr/>
          <p:nvPr/>
        </p:nvSpPr>
        <p:spPr>
          <a:xfrm>
            <a:off x="1870100" y="5637689"/>
            <a:ext cx="4379099" cy="369332"/>
          </a:xfrm>
          <a:prstGeom prst="rect">
            <a:avLst/>
          </a:prstGeom>
        </p:spPr>
        <p:txBody>
          <a:bodyPr wrap="none">
            <a:spAutoFit/>
          </a:bodyPr>
          <a:lstStyle/>
          <a:p>
            <a:r>
              <a:rPr lang="en-US" dirty="0">
                <a:latin typeface="Eurostile"/>
                <a:cs typeface="Eurostile"/>
                <a:hlinkClick r:id="rId2"/>
              </a:rPr>
              <a:t>https://moz.com/google-algorithm-</a:t>
            </a:r>
            <a:r>
              <a:rPr lang="en-US" dirty="0" smtClean="0">
                <a:latin typeface="Eurostile"/>
                <a:cs typeface="Eurostile"/>
                <a:hlinkClick r:id="rId2"/>
              </a:rPr>
              <a:t>change</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734705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3" name="Rectangle 2"/>
          <p:cNvSpPr/>
          <p:nvPr/>
        </p:nvSpPr>
        <p:spPr>
          <a:xfrm>
            <a:off x="1379997" y="1859340"/>
            <a:ext cx="6729006" cy="2585323"/>
          </a:xfrm>
          <a:prstGeom prst="rect">
            <a:avLst/>
          </a:prstGeom>
        </p:spPr>
        <p:txBody>
          <a:bodyPr wrap="square">
            <a:spAutoFit/>
          </a:bodyPr>
          <a:lstStyle/>
          <a:p>
            <a:r>
              <a:rPr lang="en-US" dirty="0">
                <a:latin typeface="Eurostile"/>
                <a:cs typeface="Eurostile"/>
              </a:rPr>
              <a:t>4. Conversion optimization</a:t>
            </a:r>
            <a:r>
              <a:rPr lang="en-US" dirty="0" smtClean="0">
                <a:latin typeface="Eurostile"/>
                <a:cs typeface="Eurostile"/>
              </a:rPr>
              <a:t>.</a:t>
            </a:r>
          </a:p>
          <a:p>
            <a:endParaRPr lang="en-US" dirty="0">
              <a:latin typeface="Eurostile"/>
              <a:cs typeface="Eurostile"/>
            </a:endParaRPr>
          </a:p>
          <a:p>
            <a:r>
              <a:rPr lang="en-US" dirty="0">
                <a:latin typeface="Eurostile"/>
                <a:cs typeface="Eurostile"/>
              </a:rPr>
              <a:t>Most of these strategies aim to get more people on your site, but what do those people do once they’re there? Conversion optimization helps you ensure you get more value out of each and every visitor by maximizing your rate of conversion.</a:t>
            </a:r>
          </a:p>
          <a:p>
            <a:endParaRPr lang="en-US" dirty="0">
              <a:latin typeface="Eurostile"/>
              <a:cs typeface="Eurostile"/>
            </a:endParaRPr>
          </a:p>
          <a:p>
            <a:r>
              <a:rPr lang="en-US" dirty="0">
                <a:latin typeface="Eurostile"/>
                <a:cs typeface="Eurostile"/>
              </a:rPr>
              <a:t>Sometimes, this means including more conversion opportunities, and other times, improving the ones you already have.</a:t>
            </a:r>
          </a:p>
        </p:txBody>
      </p:sp>
    </p:spTree>
    <p:extLst>
      <p:ext uri="{BB962C8B-B14F-4D97-AF65-F5344CB8AC3E}">
        <p14:creationId xmlns:p14="http://schemas.microsoft.com/office/powerpoint/2010/main" val="799863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4" name="Rectangle 3"/>
          <p:cNvSpPr/>
          <p:nvPr/>
        </p:nvSpPr>
        <p:spPr>
          <a:xfrm>
            <a:off x="1111324" y="1859340"/>
            <a:ext cx="6558034" cy="2585323"/>
          </a:xfrm>
          <a:prstGeom prst="rect">
            <a:avLst/>
          </a:prstGeom>
        </p:spPr>
        <p:txBody>
          <a:bodyPr wrap="square">
            <a:spAutoFit/>
          </a:bodyPr>
          <a:lstStyle/>
          <a:p>
            <a:r>
              <a:rPr lang="en-US" dirty="0">
                <a:latin typeface="Eurostile"/>
                <a:cs typeface="Eurostile"/>
              </a:rPr>
              <a:t>5. Social media marketing</a:t>
            </a:r>
            <a:r>
              <a:rPr lang="en-US" dirty="0" smtClean="0">
                <a:latin typeface="Eurostile"/>
                <a:cs typeface="Eurostile"/>
              </a:rPr>
              <a:t>.</a:t>
            </a:r>
          </a:p>
          <a:p>
            <a:endParaRPr lang="en-US" dirty="0">
              <a:latin typeface="Eurostile"/>
              <a:cs typeface="Eurostile"/>
            </a:endParaRPr>
          </a:p>
          <a:p>
            <a:r>
              <a:rPr lang="en-US" dirty="0">
                <a:latin typeface="Eurostile"/>
                <a:cs typeface="Eurostile"/>
              </a:rPr>
              <a:t>Social media marketing isn’t the get-rich-quick scheme you may have been promised, but there is significant potential in building and nurturing a social media audience. Again, content will come into play heavily here, as it will likely be the factor that attracts your audience to begin with. Here, you stand to gain greater brand visibility, a greater reputation and far more inbound traffic with your syndicated links.</a:t>
            </a:r>
          </a:p>
        </p:txBody>
      </p:sp>
    </p:spTree>
    <p:extLst>
      <p:ext uri="{BB962C8B-B14F-4D97-AF65-F5344CB8AC3E}">
        <p14:creationId xmlns:p14="http://schemas.microsoft.com/office/powerpoint/2010/main" val="28620638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How to get more organic traffic</a:t>
            </a:r>
            <a:endParaRPr lang="en-US" dirty="0">
              <a:latin typeface="Eurostile"/>
              <a:cs typeface="Eurostile"/>
            </a:endParaRPr>
          </a:p>
        </p:txBody>
      </p:sp>
      <p:sp>
        <p:nvSpPr>
          <p:cNvPr id="3" name="Rectangle 2"/>
          <p:cNvSpPr/>
          <p:nvPr/>
        </p:nvSpPr>
        <p:spPr>
          <a:xfrm>
            <a:off x="1099112" y="1859340"/>
            <a:ext cx="6912192" cy="3416320"/>
          </a:xfrm>
          <a:prstGeom prst="rect">
            <a:avLst/>
          </a:prstGeom>
        </p:spPr>
        <p:txBody>
          <a:bodyPr wrap="square">
            <a:spAutoFit/>
          </a:bodyPr>
          <a:lstStyle/>
          <a:p>
            <a:r>
              <a:rPr lang="en-US" dirty="0">
                <a:latin typeface="Eurostile"/>
                <a:cs typeface="Eurostile"/>
              </a:rPr>
              <a:t>6. Email marketing</a:t>
            </a:r>
            <a:r>
              <a:rPr lang="en-US" dirty="0" smtClean="0">
                <a:latin typeface="Eurostile"/>
                <a:cs typeface="Eurostile"/>
              </a:rPr>
              <a:t>.</a:t>
            </a:r>
          </a:p>
          <a:p>
            <a:endParaRPr lang="en-US" dirty="0">
              <a:latin typeface="Eurostile"/>
              <a:cs typeface="Eurostile"/>
            </a:endParaRPr>
          </a:p>
          <a:p>
            <a:r>
              <a:rPr lang="en-US" dirty="0">
                <a:latin typeface="Eurostile"/>
                <a:cs typeface="Eurostile"/>
              </a:rPr>
              <a:t>Email marketing has astounding potential for ROI because it costs almost nothing to execute. Start collecting subscribers from your existing customer base, your social media followers and other new opportunities; from there, even a simple content newsletter can help you encourage repeat traffic to your site, facilitate more engagement with your brand and keep your brand top-of-mind with your audience</a:t>
            </a:r>
            <a:r>
              <a:rPr lang="en-US" dirty="0" smtClean="0"/>
              <a:t>.</a:t>
            </a:r>
          </a:p>
          <a:p>
            <a:endParaRPr lang="en-US" dirty="0"/>
          </a:p>
          <a:p>
            <a:r>
              <a:rPr lang="en-US" dirty="0" smtClean="0">
                <a:latin typeface="Eurostile"/>
                <a:cs typeface="Eurostile"/>
              </a:rPr>
              <a:t>Remember you can you a  use a </a:t>
            </a:r>
            <a:r>
              <a:rPr lang="en-US" dirty="0" err="1" smtClean="0">
                <a:latin typeface="Eurostile"/>
                <a:cs typeface="Eurostile"/>
              </a:rPr>
              <a:t>Wordpress</a:t>
            </a:r>
            <a:r>
              <a:rPr lang="en-US" dirty="0" smtClean="0">
                <a:latin typeface="Eurostile"/>
                <a:cs typeface="Eurostile"/>
              </a:rPr>
              <a:t> </a:t>
            </a:r>
            <a:r>
              <a:rPr lang="en-US" dirty="0" err="1" smtClean="0">
                <a:latin typeface="Eurostile"/>
                <a:cs typeface="Eurostile"/>
              </a:rPr>
              <a:t>PlugIn</a:t>
            </a:r>
            <a:r>
              <a:rPr lang="en-US" dirty="0" smtClean="0">
                <a:latin typeface="Eurostile"/>
                <a:cs typeface="Eurostile"/>
              </a:rPr>
              <a:t> – to get subscribers added to </a:t>
            </a:r>
            <a:r>
              <a:rPr lang="en-US" dirty="0">
                <a:latin typeface="Eurostile"/>
                <a:cs typeface="Eurostile"/>
              </a:rPr>
              <a:t>you database: </a:t>
            </a:r>
            <a:r>
              <a:rPr lang="en-US" dirty="0">
                <a:latin typeface="Eurostile"/>
                <a:cs typeface="Eurostile"/>
                <a:hlinkClick r:id="rId2"/>
              </a:rPr>
              <a:t>https://en-gb.wordpress.org/plugins/wp-subscribe</a:t>
            </a:r>
            <a:r>
              <a:rPr lang="en-US" dirty="0" smtClean="0">
                <a:latin typeface="Eurostile"/>
                <a:cs typeface="Eurostile"/>
                <a:hlinkClick r:id="rId2"/>
              </a:rPr>
              <a:t>/</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1942831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Eurostile"/>
                <a:cs typeface="Eurostile"/>
              </a:rPr>
              <a:t>Tip for organic traffic - Is </a:t>
            </a:r>
            <a:r>
              <a:rPr lang="en-US" sz="3600" b="1" dirty="0" smtClean="0">
                <a:latin typeface="Eurostile"/>
                <a:cs typeface="Eurostile"/>
              </a:rPr>
              <a:t>your company on Google (&amp; Maps)?</a:t>
            </a:r>
            <a:endParaRPr lang="en-US" sz="3600" b="1" dirty="0">
              <a:latin typeface="Eurostile"/>
              <a:cs typeface="Eurostile"/>
            </a:endParaRPr>
          </a:p>
        </p:txBody>
      </p:sp>
      <p:sp>
        <p:nvSpPr>
          <p:cNvPr id="3" name="Content Placeholder 2"/>
          <p:cNvSpPr>
            <a:spLocks noGrp="1"/>
          </p:cNvSpPr>
          <p:nvPr>
            <p:ph idx="1"/>
          </p:nvPr>
        </p:nvSpPr>
        <p:spPr>
          <a:xfrm>
            <a:off x="457200" y="1600200"/>
            <a:ext cx="8229600" cy="904739"/>
          </a:xfrm>
        </p:spPr>
        <p:txBody>
          <a:bodyPr/>
          <a:lstStyle/>
          <a:p>
            <a:pPr marL="0" indent="0">
              <a:buNone/>
            </a:pPr>
            <a:r>
              <a:rPr lang="en-US" dirty="0" smtClean="0">
                <a:latin typeface="Eurostile"/>
                <a:cs typeface="Eurostile"/>
                <a:hlinkClick r:id="rId2"/>
              </a:rPr>
              <a:t>https://www.google.com/business/</a:t>
            </a:r>
            <a:endParaRPr lang="en-US" dirty="0" smtClean="0">
              <a:latin typeface="Eurostile"/>
              <a:cs typeface="Eurostile"/>
            </a:endParaRPr>
          </a:p>
          <a:p>
            <a:pPr marL="0" indent="0">
              <a:buNone/>
            </a:pPr>
            <a:endParaRPr lang="en-US" b="1" dirty="0">
              <a:latin typeface="Eurostile"/>
              <a:cs typeface="Eurostile"/>
            </a:endParaRPr>
          </a:p>
          <a:p>
            <a:pPr marL="0" indent="0">
              <a:buNone/>
            </a:pPr>
            <a:endParaRPr lang="en-US" b="1" dirty="0" smtClean="0">
              <a:latin typeface="Eurostile"/>
              <a:cs typeface="Eurostile"/>
            </a:endParaRPr>
          </a:p>
          <a:p>
            <a:pPr marL="0" indent="0">
              <a:buNone/>
            </a:pPr>
            <a:endParaRPr lang="en-US" b="1" dirty="0">
              <a:latin typeface="Eurostile"/>
              <a:cs typeface="Eurostile"/>
            </a:endParaRPr>
          </a:p>
          <a:p>
            <a:pPr marL="0" indent="0">
              <a:buNone/>
            </a:pPr>
            <a:endParaRPr lang="en-US" b="1" dirty="0" smtClean="0">
              <a:latin typeface="Eurostile"/>
              <a:cs typeface="Eurostile"/>
            </a:endParaRPr>
          </a:p>
          <a:p>
            <a:pPr marL="0" indent="0">
              <a:buNone/>
            </a:pPr>
            <a:endParaRPr lang="en-US" b="1" dirty="0" smtClean="0">
              <a:latin typeface="Eurostile"/>
              <a:cs typeface="Eurostile"/>
            </a:endParaRPr>
          </a:p>
          <a:p>
            <a:pPr marL="0" indent="0">
              <a:buNone/>
            </a:pPr>
            <a:endParaRPr lang="en-US" b="1" dirty="0" smtClean="0">
              <a:latin typeface="Eurostile"/>
              <a:cs typeface="Eurostile"/>
            </a:endParaRPr>
          </a:p>
          <a:p>
            <a:endParaRPr lang="en-US" dirty="0"/>
          </a:p>
          <a:p>
            <a:pPr marL="0" indent="0">
              <a:buNone/>
            </a:pPr>
            <a:endParaRPr lang="en-US" dirty="0"/>
          </a:p>
        </p:txBody>
      </p:sp>
      <p:pic>
        <p:nvPicPr>
          <p:cNvPr id="7" name="Picture 6" descr="Screen Shot 2017-11-15 at 12.02.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363" y="2744912"/>
            <a:ext cx="6385689" cy="2387079"/>
          </a:xfrm>
          <a:prstGeom prst="rect">
            <a:avLst/>
          </a:prstGeom>
        </p:spPr>
      </p:pic>
    </p:spTree>
    <p:extLst>
      <p:ext uri="{BB962C8B-B14F-4D97-AF65-F5344CB8AC3E}">
        <p14:creationId xmlns:p14="http://schemas.microsoft.com/office/powerpoint/2010/main" val="258439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Questions?</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latin typeface="Eurostile"/>
                <a:cs typeface="Eurostile"/>
              </a:rPr>
              <a:t>Ashley Mackie – </a:t>
            </a:r>
            <a:r>
              <a:rPr lang="en-US" dirty="0" smtClean="0">
                <a:latin typeface="Eurostile"/>
                <a:cs typeface="Eurostile"/>
                <a:hlinkClick r:id="rId2"/>
              </a:rPr>
              <a:t>ashley@ashleymackie.com</a:t>
            </a:r>
            <a:endParaRPr lang="en-US" dirty="0" smtClean="0">
              <a:latin typeface="Eurostile"/>
              <a:cs typeface="Eurostile"/>
            </a:endParaRPr>
          </a:p>
          <a:p>
            <a:r>
              <a:rPr lang="en-US" dirty="0" smtClean="0">
                <a:latin typeface="Eurostile"/>
                <a:cs typeface="Eurostile"/>
                <a:hlinkClick r:id="rId3"/>
              </a:rPr>
              <a:t>www.talentedmarketing.com</a:t>
            </a:r>
            <a:r>
              <a:rPr lang="en-US" dirty="0" smtClean="0">
                <a:latin typeface="Eurostile"/>
                <a:cs typeface="Eurostile"/>
              </a:rPr>
              <a:t> </a:t>
            </a:r>
            <a:r>
              <a:rPr lang="en-US" dirty="0" smtClean="0">
                <a:latin typeface="Eurostile"/>
                <a:cs typeface="Eurostile"/>
              </a:rPr>
              <a:t>for </a:t>
            </a:r>
            <a:r>
              <a:rPr lang="en-US" dirty="0" smtClean="0">
                <a:latin typeface="Eurostile"/>
                <a:cs typeface="Eurostile"/>
              </a:rPr>
              <a:t>downloads</a:t>
            </a:r>
          </a:p>
          <a:p>
            <a:r>
              <a:rPr lang="en-US" dirty="0" smtClean="0">
                <a:latin typeface="Eurostile"/>
                <a:cs typeface="Eurostile"/>
              </a:rPr>
              <a:t>If you struggle with the elements – I woul</a:t>
            </a:r>
            <a:r>
              <a:rPr lang="en-US" dirty="0" smtClean="0">
                <a:latin typeface="Eurostile"/>
                <a:cs typeface="Eurostile"/>
              </a:rPr>
              <a:t>d be happy to set up Google Analytics for you/help with the Dashboard.</a:t>
            </a:r>
            <a:endParaRPr lang="en-US" dirty="0" smtClean="0">
              <a:latin typeface="Eurostile"/>
              <a:cs typeface="Eurostile"/>
            </a:endParaRPr>
          </a:p>
          <a:p>
            <a:pPr marL="0" indent="0">
              <a:buNone/>
            </a:pPr>
            <a:endParaRPr lang="en-US" dirty="0"/>
          </a:p>
        </p:txBody>
      </p:sp>
    </p:spTree>
    <p:extLst>
      <p:ext uri="{BB962C8B-B14F-4D97-AF65-F5344CB8AC3E}">
        <p14:creationId xmlns:p14="http://schemas.microsoft.com/office/powerpoint/2010/main" val="245394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Set-up your account</a:t>
            </a:r>
            <a:endParaRPr lang="en-US" b="1" dirty="0">
              <a:latin typeface="Eurostile"/>
              <a:cs typeface="Eurostile"/>
            </a:endParaRPr>
          </a:p>
        </p:txBody>
      </p:sp>
      <p:sp>
        <p:nvSpPr>
          <p:cNvPr id="4" name="Rectangle 3"/>
          <p:cNvSpPr/>
          <p:nvPr/>
        </p:nvSpPr>
        <p:spPr>
          <a:xfrm>
            <a:off x="1186054" y="2413338"/>
            <a:ext cx="7152268" cy="2031325"/>
          </a:xfrm>
          <a:prstGeom prst="rect">
            <a:avLst/>
          </a:prstGeom>
        </p:spPr>
        <p:txBody>
          <a:bodyPr wrap="square">
            <a:spAutoFit/>
          </a:bodyPr>
          <a:lstStyle/>
          <a:p>
            <a:r>
              <a:rPr lang="en-US" dirty="0">
                <a:latin typeface="Eurostile"/>
                <a:cs typeface="Eurostile"/>
              </a:rPr>
              <a:t>First, you need a Google Analytics account.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If </a:t>
            </a:r>
            <a:r>
              <a:rPr lang="en-US" dirty="0">
                <a:latin typeface="Eurostile"/>
                <a:cs typeface="Eurostile"/>
              </a:rPr>
              <a:t>you have a primary Google account that you use for other services like Gmail, Google Drive, Google Calendar, Google+, or YouTube, then you should set up your Google Analytics using that Google account.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Or </a:t>
            </a:r>
            <a:r>
              <a:rPr lang="en-US" dirty="0">
                <a:latin typeface="Eurostile"/>
                <a:cs typeface="Eurostile"/>
              </a:rPr>
              <a:t>you will need to create a new one.</a:t>
            </a:r>
          </a:p>
        </p:txBody>
      </p:sp>
    </p:spTree>
    <p:extLst>
      <p:ext uri="{BB962C8B-B14F-4D97-AF65-F5344CB8AC3E}">
        <p14:creationId xmlns:p14="http://schemas.microsoft.com/office/powerpoint/2010/main" val="1955909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2453</TotalTime>
  <Words>2964</Words>
  <Application>Microsoft Macintosh PowerPoint</Application>
  <PresentationFormat>On-screen Show (4:3)</PresentationFormat>
  <Paragraphs>221</Paragraphs>
  <Slides>85</Slides>
  <Notes>4</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PowerPoint Presentation</vt:lpstr>
      <vt:lpstr>Top Traffic Referrers 2016 v. 2017</vt:lpstr>
      <vt:lpstr>PowerPoint Presentation</vt:lpstr>
      <vt:lpstr>PowerPoint Presentation</vt:lpstr>
      <vt:lpstr>PowerPoint Presentation</vt:lpstr>
      <vt:lpstr>PowerPoint Presentation</vt:lpstr>
      <vt:lpstr>PowerPoint Presentation</vt:lpstr>
      <vt:lpstr>Set-up your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Best Wordpress Plugins to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is where the heart is…</vt:lpstr>
      <vt:lpstr>PowerPoint Presentation</vt:lpstr>
      <vt:lpstr>PowerPoint Presentation</vt:lpstr>
      <vt:lpstr>PowerPoint Presentation</vt:lpstr>
      <vt:lpstr>Dashboard</vt:lpstr>
      <vt:lpstr>PowerPoint Presentation</vt:lpstr>
      <vt:lpstr>Real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get more organic traffic</vt:lpstr>
      <vt:lpstr>How to get more organic traffic</vt:lpstr>
      <vt:lpstr>How to get more organic traffic</vt:lpstr>
      <vt:lpstr>How to get more organic traffic</vt:lpstr>
      <vt:lpstr>How to get more organic traffic</vt:lpstr>
      <vt:lpstr>How to get more organic traffic</vt:lpstr>
      <vt:lpstr>How to get more organic traffic</vt:lpstr>
      <vt:lpstr>Tip for organic traffic - Is your company on Google (&amp; Maps)?</vt:lpstr>
      <vt:lpstr>Questions? </vt:lpstr>
    </vt:vector>
  </TitlesOfParts>
  <Company>The Henley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Adwords </dc:title>
  <dc:creator>Ashley  Mackie </dc:creator>
  <cp:lastModifiedBy>Ashley  Mackie </cp:lastModifiedBy>
  <cp:revision>41</cp:revision>
  <cp:lastPrinted>2018-01-24T12:16:48Z</cp:lastPrinted>
  <dcterms:created xsi:type="dcterms:W3CDTF">2017-11-14T15:55:08Z</dcterms:created>
  <dcterms:modified xsi:type="dcterms:W3CDTF">2018-01-24T13:10:00Z</dcterms:modified>
</cp:coreProperties>
</file>