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83"/>
  </p:handout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6" r:id="rId22"/>
    <p:sldId id="278" r:id="rId23"/>
    <p:sldId id="279" r:id="rId24"/>
    <p:sldId id="280" r:id="rId25"/>
    <p:sldId id="281" r:id="rId26"/>
    <p:sldId id="284" r:id="rId27"/>
    <p:sldId id="283" r:id="rId28"/>
    <p:sldId id="282" r:id="rId29"/>
    <p:sldId id="285" r:id="rId30"/>
    <p:sldId id="286" r:id="rId31"/>
    <p:sldId id="290" r:id="rId32"/>
    <p:sldId id="291" r:id="rId33"/>
    <p:sldId id="289" r:id="rId34"/>
    <p:sldId id="292" r:id="rId35"/>
    <p:sldId id="293" r:id="rId36"/>
    <p:sldId id="294" r:id="rId37"/>
    <p:sldId id="297" r:id="rId38"/>
    <p:sldId id="295" r:id="rId39"/>
    <p:sldId id="296"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8" r:id="rId78"/>
    <p:sldId id="335" r:id="rId79"/>
    <p:sldId id="339" r:id="rId80"/>
    <p:sldId id="336" r:id="rId81"/>
    <p:sldId id="337"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18" d="100"/>
          <a:sy n="218" d="100"/>
        </p:scale>
        <p:origin x="-226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5B5BF4-B95F-BA40-BDC0-A87124C12337}" type="datetimeFigureOut">
              <a:rPr lang="en-US" smtClean="0"/>
              <a:t>21/02/18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7767F4-6FA1-A743-A07D-B2C651722406}" type="slidenum">
              <a:rPr lang="en-US" smtClean="0"/>
              <a:t>‹#›</a:t>
            </a:fld>
            <a:endParaRPr lang="en-US"/>
          </a:p>
        </p:txBody>
      </p:sp>
    </p:spTree>
    <p:extLst>
      <p:ext uri="{BB962C8B-B14F-4D97-AF65-F5344CB8AC3E}">
        <p14:creationId xmlns:p14="http://schemas.microsoft.com/office/powerpoint/2010/main" val="408124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B96F4B5-F3D1-714E-91A7-6582E22393E9}" type="datetimeFigureOut">
              <a:rPr lang="en-US" smtClean="0"/>
              <a:t>21/02/18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D0B10B-862B-974F-8AF0-E77882ABF097}" type="slidenum">
              <a:rPr lang="en-US" smtClean="0"/>
              <a:t>‹#›</a:t>
            </a:fld>
            <a:endParaRPr lang="en-US" dirty="0"/>
          </a:p>
        </p:txBody>
      </p:sp>
    </p:spTree>
    <p:extLst>
      <p:ext uri="{BB962C8B-B14F-4D97-AF65-F5344CB8AC3E}">
        <p14:creationId xmlns:p14="http://schemas.microsoft.com/office/powerpoint/2010/main" val="231700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B96F4B5-F3D1-714E-91A7-6582E22393E9}" type="datetimeFigureOut">
              <a:rPr lang="en-US" smtClean="0"/>
              <a:t>21/02/18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D0B10B-862B-974F-8AF0-E77882ABF097}" type="slidenum">
              <a:rPr lang="en-US" smtClean="0"/>
              <a:t>‹#›</a:t>
            </a:fld>
            <a:endParaRPr lang="en-US" dirty="0"/>
          </a:p>
        </p:txBody>
      </p:sp>
    </p:spTree>
    <p:extLst>
      <p:ext uri="{BB962C8B-B14F-4D97-AF65-F5344CB8AC3E}">
        <p14:creationId xmlns:p14="http://schemas.microsoft.com/office/powerpoint/2010/main" val="292442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B96F4B5-F3D1-714E-91A7-6582E22393E9}" type="datetimeFigureOut">
              <a:rPr lang="en-US" smtClean="0"/>
              <a:t>21/02/18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D0B10B-862B-974F-8AF0-E77882ABF097}" type="slidenum">
              <a:rPr lang="en-US" smtClean="0"/>
              <a:t>‹#›</a:t>
            </a:fld>
            <a:endParaRPr lang="en-US" dirty="0"/>
          </a:p>
        </p:txBody>
      </p:sp>
    </p:spTree>
    <p:extLst>
      <p:ext uri="{BB962C8B-B14F-4D97-AF65-F5344CB8AC3E}">
        <p14:creationId xmlns:p14="http://schemas.microsoft.com/office/powerpoint/2010/main" val="215234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B96F4B5-F3D1-714E-91A7-6582E22393E9}" type="datetimeFigureOut">
              <a:rPr lang="en-US" smtClean="0"/>
              <a:t>21/02/18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D0B10B-862B-974F-8AF0-E77882ABF097}" type="slidenum">
              <a:rPr lang="en-US" smtClean="0"/>
              <a:t>‹#›</a:t>
            </a:fld>
            <a:endParaRPr lang="en-US" dirty="0"/>
          </a:p>
        </p:txBody>
      </p:sp>
    </p:spTree>
    <p:extLst>
      <p:ext uri="{BB962C8B-B14F-4D97-AF65-F5344CB8AC3E}">
        <p14:creationId xmlns:p14="http://schemas.microsoft.com/office/powerpoint/2010/main" val="3264807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B96F4B5-F3D1-714E-91A7-6582E22393E9}" type="datetimeFigureOut">
              <a:rPr lang="en-US" smtClean="0"/>
              <a:t>21/02/18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D0B10B-862B-974F-8AF0-E77882ABF097}" type="slidenum">
              <a:rPr lang="en-US" smtClean="0"/>
              <a:t>‹#›</a:t>
            </a:fld>
            <a:endParaRPr lang="en-US" dirty="0"/>
          </a:p>
        </p:txBody>
      </p:sp>
    </p:spTree>
    <p:extLst>
      <p:ext uri="{BB962C8B-B14F-4D97-AF65-F5344CB8AC3E}">
        <p14:creationId xmlns:p14="http://schemas.microsoft.com/office/powerpoint/2010/main" val="350394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B96F4B5-F3D1-714E-91A7-6582E22393E9}" type="datetimeFigureOut">
              <a:rPr lang="en-US" smtClean="0"/>
              <a:t>21/02/18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D0B10B-862B-974F-8AF0-E77882ABF097}" type="slidenum">
              <a:rPr lang="en-US" smtClean="0"/>
              <a:t>‹#›</a:t>
            </a:fld>
            <a:endParaRPr lang="en-US" dirty="0"/>
          </a:p>
        </p:txBody>
      </p:sp>
    </p:spTree>
    <p:extLst>
      <p:ext uri="{BB962C8B-B14F-4D97-AF65-F5344CB8AC3E}">
        <p14:creationId xmlns:p14="http://schemas.microsoft.com/office/powerpoint/2010/main" val="1823088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B96F4B5-F3D1-714E-91A7-6582E22393E9}" type="datetimeFigureOut">
              <a:rPr lang="en-US" smtClean="0"/>
              <a:t>21/02/18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D0B10B-862B-974F-8AF0-E77882ABF097}" type="slidenum">
              <a:rPr lang="en-US" smtClean="0"/>
              <a:t>‹#›</a:t>
            </a:fld>
            <a:endParaRPr lang="en-US" dirty="0"/>
          </a:p>
        </p:txBody>
      </p:sp>
    </p:spTree>
    <p:extLst>
      <p:ext uri="{BB962C8B-B14F-4D97-AF65-F5344CB8AC3E}">
        <p14:creationId xmlns:p14="http://schemas.microsoft.com/office/powerpoint/2010/main" val="3624967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B96F4B5-F3D1-714E-91A7-6582E22393E9}" type="datetimeFigureOut">
              <a:rPr lang="en-US" smtClean="0"/>
              <a:t>21/02/18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D0B10B-862B-974F-8AF0-E77882ABF097}" type="slidenum">
              <a:rPr lang="en-US" smtClean="0"/>
              <a:t>‹#›</a:t>
            </a:fld>
            <a:endParaRPr lang="en-US" dirty="0"/>
          </a:p>
        </p:txBody>
      </p:sp>
    </p:spTree>
    <p:extLst>
      <p:ext uri="{BB962C8B-B14F-4D97-AF65-F5344CB8AC3E}">
        <p14:creationId xmlns:p14="http://schemas.microsoft.com/office/powerpoint/2010/main" val="707791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6F4B5-F3D1-714E-91A7-6582E22393E9}" type="datetimeFigureOut">
              <a:rPr lang="en-US" smtClean="0"/>
              <a:t>21/02/18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D0B10B-862B-974F-8AF0-E77882ABF097}" type="slidenum">
              <a:rPr lang="en-US" smtClean="0"/>
              <a:t>‹#›</a:t>
            </a:fld>
            <a:endParaRPr lang="en-US" dirty="0"/>
          </a:p>
        </p:txBody>
      </p:sp>
    </p:spTree>
    <p:extLst>
      <p:ext uri="{BB962C8B-B14F-4D97-AF65-F5344CB8AC3E}">
        <p14:creationId xmlns:p14="http://schemas.microsoft.com/office/powerpoint/2010/main" val="172383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B96F4B5-F3D1-714E-91A7-6582E22393E9}" type="datetimeFigureOut">
              <a:rPr lang="en-US" smtClean="0"/>
              <a:t>21/02/18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D0B10B-862B-974F-8AF0-E77882ABF097}" type="slidenum">
              <a:rPr lang="en-US" smtClean="0"/>
              <a:t>‹#›</a:t>
            </a:fld>
            <a:endParaRPr lang="en-US" dirty="0"/>
          </a:p>
        </p:txBody>
      </p:sp>
    </p:spTree>
    <p:extLst>
      <p:ext uri="{BB962C8B-B14F-4D97-AF65-F5344CB8AC3E}">
        <p14:creationId xmlns:p14="http://schemas.microsoft.com/office/powerpoint/2010/main" val="399357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B96F4B5-F3D1-714E-91A7-6582E22393E9}" type="datetimeFigureOut">
              <a:rPr lang="en-US" smtClean="0"/>
              <a:t>21/02/18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D0B10B-862B-974F-8AF0-E77882ABF097}" type="slidenum">
              <a:rPr lang="en-US" smtClean="0"/>
              <a:t>‹#›</a:t>
            </a:fld>
            <a:endParaRPr lang="en-US" dirty="0"/>
          </a:p>
        </p:txBody>
      </p:sp>
    </p:spTree>
    <p:extLst>
      <p:ext uri="{BB962C8B-B14F-4D97-AF65-F5344CB8AC3E}">
        <p14:creationId xmlns:p14="http://schemas.microsoft.com/office/powerpoint/2010/main" val="36199231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6F4B5-F3D1-714E-91A7-6582E22393E9}" type="datetimeFigureOut">
              <a:rPr lang="en-US" smtClean="0"/>
              <a:t>21/02/18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0B10B-862B-974F-8AF0-E77882ABF097}" type="slidenum">
              <a:rPr lang="en-US" smtClean="0"/>
              <a:t>‹#›</a:t>
            </a:fld>
            <a:endParaRPr lang="en-US" dirty="0"/>
          </a:p>
        </p:txBody>
      </p:sp>
    </p:spTree>
    <p:extLst>
      <p:ext uri="{BB962C8B-B14F-4D97-AF65-F5344CB8AC3E}">
        <p14:creationId xmlns:p14="http://schemas.microsoft.com/office/powerpoint/2010/main" val="338971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talentedmarketing.com" TargetMode="Externa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www.wpbeginner.com/showcase/best-free-wordpress-blog-themes/"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dwords.google.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oz.com/google-algorithm-change" TargetMode="Externa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upport.google.com/adwords/answer/1722054?hl=en"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crazyegg.com/blog/successful-adwords-ads/" TargetMode="External"/><Relationship Id="rId4" Type="http://schemas.openxmlformats.org/officeDocument/2006/relationships/hyperlink" Target="https://www.upwork.com/hiring/community/successful-adwords-campaign/" TargetMode="External"/><Relationship Id="rId1" Type="http://schemas.openxmlformats.org/officeDocument/2006/relationships/slideLayout" Target="../slideLayouts/slideLayout2.xml"/><Relationship Id="rId2" Type="http://schemas.openxmlformats.org/officeDocument/2006/relationships/hyperlink" Target="https://brianclifton.com/blog/2013/08/20/calculating-your-real-roi-adword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Websites and Blogs </a:t>
            </a:r>
            <a:endParaRPr lang="en-US" b="1" dirty="0"/>
          </a:p>
        </p:txBody>
      </p:sp>
      <p:sp>
        <p:nvSpPr>
          <p:cNvPr id="3" name="Subtitle 2"/>
          <p:cNvSpPr>
            <a:spLocks noGrp="1"/>
          </p:cNvSpPr>
          <p:nvPr>
            <p:ph type="subTitle" idx="1"/>
          </p:nvPr>
        </p:nvSpPr>
        <p:spPr/>
        <p:txBody>
          <a:bodyPr>
            <a:normAutofit fontScale="92500" lnSpcReduction="20000"/>
          </a:bodyPr>
          <a:lstStyle/>
          <a:p>
            <a:r>
              <a:rPr lang="en-US" b="1" dirty="0" smtClean="0">
                <a:solidFill>
                  <a:schemeClr val="tx1"/>
                </a:solidFill>
              </a:rPr>
              <a:t>Ashley Mackie </a:t>
            </a:r>
          </a:p>
          <a:p>
            <a:r>
              <a:rPr lang="en-US" dirty="0" smtClean="0">
                <a:solidFill>
                  <a:schemeClr val="tx1"/>
                </a:solidFill>
              </a:rPr>
              <a:t>Downloads available: </a:t>
            </a:r>
            <a:r>
              <a:rPr lang="en-US" dirty="0" smtClean="0">
                <a:solidFill>
                  <a:schemeClr val="tx1"/>
                </a:solidFill>
                <a:hlinkClick r:id="rId2"/>
              </a:rPr>
              <a:t>www.talentedmarketing.com</a:t>
            </a:r>
            <a:endParaRPr lang="en-US" dirty="0" smtClean="0">
              <a:solidFill>
                <a:schemeClr val="tx1"/>
              </a:solidFill>
            </a:endParaRPr>
          </a:p>
          <a:p>
            <a:r>
              <a:rPr lang="en-US" dirty="0" err="1" smtClean="0">
                <a:solidFill>
                  <a:schemeClr val="tx1"/>
                </a:solidFill>
              </a:rPr>
              <a:t>ashley@ashleymackie.com</a:t>
            </a:r>
            <a:endParaRPr lang="en-US" dirty="0">
              <a:solidFill>
                <a:schemeClr val="tx1"/>
              </a:solidFill>
            </a:endParaRPr>
          </a:p>
        </p:txBody>
      </p:sp>
      <p:pic>
        <p:nvPicPr>
          <p:cNvPr id="4" name="Picture 3" descr="office-625893_960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967" y="860559"/>
            <a:ext cx="1913770" cy="1269866"/>
          </a:xfrm>
          <a:prstGeom prst="rect">
            <a:avLst/>
          </a:prstGeom>
        </p:spPr>
      </p:pic>
    </p:spTree>
    <p:extLst>
      <p:ext uri="{BB962C8B-B14F-4D97-AF65-F5344CB8AC3E}">
        <p14:creationId xmlns:p14="http://schemas.microsoft.com/office/powerpoint/2010/main" val="368439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6</a:t>
            </a:r>
            <a:r>
              <a:rPr lang="en-GB" b="1" dirty="0" smtClean="0"/>
              <a:t>. Research it</a:t>
            </a:r>
            <a:br>
              <a:rPr lang="en-GB" b="1" dirty="0" smtClean="0"/>
            </a:br>
            <a:endParaRPr lang="en-US" b="1" dirty="0"/>
          </a:p>
        </p:txBody>
      </p:sp>
      <p:sp>
        <p:nvSpPr>
          <p:cNvPr id="3" name="Content Placeholder 2"/>
          <p:cNvSpPr>
            <a:spLocks noGrp="1"/>
          </p:cNvSpPr>
          <p:nvPr>
            <p:ph idx="1"/>
          </p:nvPr>
        </p:nvSpPr>
        <p:spPr/>
        <p:txBody>
          <a:bodyPr>
            <a:normAutofit/>
          </a:bodyPr>
          <a:lstStyle/>
          <a:p>
            <a:r>
              <a:rPr lang="en-GB" dirty="0" smtClean="0"/>
              <a:t>Make </a:t>
            </a:r>
            <a:r>
              <a:rPr lang="en-GB" dirty="0"/>
              <a:t>sure the name you’ve selected isn’t trademarked, copyrighted or being used by another company. </a:t>
            </a:r>
            <a:endParaRPr lang="en-GB" dirty="0" smtClean="0"/>
          </a:p>
          <a:p>
            <a:r>
              <a:rPr lang="en-US" dirty="0" smtClean="0"/>
              <a:t>The toysaurus.com example:</a:t>
            </a:r>
            <a:endParaRPr lang="en-US" dirty="0"/>
          </a:p>
        </p:txBody>
      </p:sp>
      <p:pic>
        <p:nvPicPr>
          <p:cNvPr id="4" name="Picture 3" descr="Screen Shot 2018-02-21 at 12.03.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008" y="3914760"/>
            <a:ext cx="2724996" cy="2622166"/>
          </a:xfrm>
          <a:prstGeom prst="rect">
            <a:avLst/>
          </a:prstGeom>
        </p:spPr>
      </p:pic>
    </p:spTree>
    <p:extLst>
      <p:ext uri="{BB962C8B-B14F-4D97-AF65-F5344CB8AC3E}">
        <p14:creationId xmlns:p14="http://schemas.microsoft.com/office/powerpoint/2010/main" val="3138796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068"/>
            <a:ext cx="8229600" cy="1143000"/>
          </a:xfrm>
        </p:spPr>
        <p:txBody>
          <a:bodyPr>
            <a:normAutofit fontScale="90000"/>
          </a:bodyPr>
          <a:lstStyle/>
          <a:p>
            <a:r>
              <a:rPr lang="en-GB" b="1" dirty="0" smtClean="0"/>
              <a:t>7. </a:t>
            </a:r>
            <a:r>
              <a:rPr lang="en-GB" b="1" dirty="0"/>
              <a:t>Use an appropriate domain name extension</a:t>
            </a:r>
            <a:br>
              <a:rPr lang="en-GB" b="1" dirty="0"/>
            </a:br>
            <a:endParaRPr lang="en-US" b="1" dirty="0"/>
          </a:p>
        </p:txBody>
      </p:sp>
      <p:sp>
        <p:nvSpPr>
          <p:cNvPr id="4" name="Rectangle 3"/>
          <p:cNvSpPr/>
          <p:nvPr/>
        </p:nvSpPr>
        <p:spPr>
          <a:xfrm>
            <a:off x="225489" y="1432068"/>
            <a:ext cx="8869806" cy="4154983"/>
          </a:xfrm>
          <a:prstGeom prst="rect">
            <a:avLst/>
          </a:prstGeom>
        </p:spPr>
        <p:txBody>
          <a:bodyPr wrap="square">
            <a:spAutoFit/>
          </a:bodyPr>
          <a:lstStyle/>
          <a:p>
            <a:r>
              <a:rPr lang="en-US" sz="2400" dirty="0" smtClean="0"/>
              <a:t>.com (commercial) – This is the most popular extension and originally stood for commercial sites, but now it is used for all kinds of websites.</a:t>
            </a:r>
          </a:p>
          <a:p>
            <a:endParaRPr lang="en-US" sz="2400" dirty="0"/>
          </a:p>
          <a:p>
            <a:r>
              <a:rPr lang="en-US" sz="2400" dirty="0" smtClean="0"/>
              <a:t>.co.uk (United Kingdom) – The last part of the internet address belongs to a UK based company.</a:t>
            </a:r>
          </a:p>
          <a:p>
            <a:endParaRPr lang="en-US" sz="2400" dirty="0" smtClean="0"/>
          </a:p>
          <a:p>
            <a:r>
              <a:rPr lang="en-US" sz="2400" dirty="0" smtClean="0"/>
              <a:t>.net (network) – Originally intended for networked websites, this domain extension is used for a wide variety of purposes today. This is a good backup if your ideal choice is taken in the .com extension. It’s also good for tech companies as “net” implies technology and networking.</a:t>
            </a:r>
          </a:p>
        </p:txBody>
      </p:sp>
    </p:spTree>
    <p:extLst>
      <p:ext uri="{BB962C8B-B14F-4D97-AF65-F5344CB8AC3E}">
        <p14:creationId xmlns:p14="http://schemas.microsoft.com/office/powerpoint/2010/main" val="3087189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194" y="1432068"/>
            <a:ext cx="8869806" cy="2954655"/>
          </a:xfrm>
          <a:prstGeom prst="rect">
            <a:avLst/>
          </a:prstGeom>
        </p:spPr>
        <p:txBody>
          <a:bodyPr wrap="square">
            <a:spAutoFit/>
          </a:bodyPr>
          <a:lstStyle/>
          <a:p>
            <a:r>
              <a:rPr lang="en-US" sz="2400" dirty="0" smtClean="0"/>
              <a:t> .org (organization) – meant for organizations. Best used if your website is for a nonprofit company. Not the ideal solution if you’re a business as it sends mixed messages.</a:t>
            </a:r>
          </a:p>
          <a:p>
            <a:r>
              <a:rPr lang="en-US" sz="2400" dirty="0" smtClean="0"/>
              <a:t>.edu (education) – This one isn’t typically available for public registration, and is instead used by colleges and educational institutions.</a:t>
            </a:r>
          </a:p>
          <a:p>
            <a:endParaRPr lang="en-US" sz="2400" dirty="0" smtClean="0"/>
          </a:p>
          <a:p>
            <a:endParaRPr lang="en-US" dirty="0" smtClean="0"/>
          </a:p>
        </p:txBody>
      </p:sp>
    </p:spTree>
    <p:extLst>
      <p:ext uri="{BB962C8B-B14F-4D97-AF65-F5344CB8AC3E}">
        <p14:creationId xmlns:p14="http://schemas.microsoft.com/office/powerpoint/2010/main" val="91635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smtClean="0"/>
              <a:t>.info (information) – This is best used if your website is purely there for information or as a database of knowledge. If you’re not selling anything, then this domain could work well.</a:t>
            </a:r>
          </a:p>
          <a:p>
            <a:pPr marL="0" indent="0">
              <a:buNone/>
            </a:pPr>
            <a:r>
              <a:rPr lang="en-US" dirty="0" smtClean="0"/>
              <a:t>.biz (business) – An alternative to .com domains for businesses, but it does have some bad connotations because of spammy sites using it.</a:t>
            </a:r>
          </a:p>
          <a:p>
            <a:pPr marL="0" indent="0">
              <a:buNone/>
            </a:pPr>
            <a:r>
              <a:rPr lang="en-US" dirty="0" smtClean="0"/>
              <a:t>.me (personal) – This extension is often used for personal websites or blogs that have no commercial intent.</a:t>
            </a:r>
          </a:p>
          <a:p>
            <a:endParaRPr lang="en-US" dirty="0"/>
          </a:p>
        </p:txBody>
      </p:sp>
    </p:spTree>
    <p:extLst>
      <p:ext uri="{BB962C8B-B14F-4D97-AF65-F5344CB8AC3E}">
        <p14:creationId xmlns:p14="http://schemas.microsoft.com/office/powerpoint/2010/main" val="330644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4856" y="1313158"/>
            <a:ext cx="6941431" cy="2246769"/>
          </a:xfrm>
          <a:prstGeom prst="rect">
            <a:avLst/>
          </a:prstGeom>
        </p:spPr>
        <p:txBody>
          <a:bodyPr wrap="square">
            <a:spAutoFit/>
          </a:bodyPr>
          <a:lstStyle/>
          <a:p>
            <a:pPr algn="ctr"/>
            <a:r>
              <a:rPr lang="en-US" sz="3500" dirty="0" smtClean="0"/>
              <a:t>Remember</a:t>
            </a:r>
            <a:r>
              <a:rPr lang="is-IS" sz="3500" dirty="0" smtClean="0"/>
              <a:t>…</a:t>
            </a:r>
            <a:r>
              <a:rPr lang="en-US" sz="3500" dirty="0" smtClean="0"/>
              <a:t>Today there are 19 million registered domain names</a:t>
            </a:r>
            <a:endParaRPr lang="en-US" sz="3500" dirty="0"/>
          </a:p>
          <a:p>
            <a:pPr algn="ctr"/>
            <a:endParaRPr lang="en-US" sz="3500" dirty="0" smtClean="0"/>
          </a:p>
          <a:p>
            <a:pPr algn="ctr"/>
            <a:r>
              <a:rPr lang="en-US" sz="3500" dirty="0" smtClean="0"/>
              <a:t>You may need to compromise!</a:t>
            </a:r>
            <a:endParaRPr lang="en-US" sz="3500" dirty="0"/>
          </a:p>
        </p:txBody>
      </p:sp>
    </p:spTree>
    <p:extLst>
      <p:ext uri="{BB962C8B-B14F-4D97-AF65-F5344CB8AC3E}">
        <p14:creationId xmlns:p14="http://schemas.microsoft.com/office/powerpoint/2010/main" val="3382046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keyword research </a:t>
            </a:r>
            <a:endParaRPr lang="en-US" dirty="0"/>
          </a:p>
        </p:txBody>
      </p:sp>
      <p:sp>
        <p:nvSpPr>
          <p:cNvPr id="3" name="Content Placeholder 2"/>
          <p:cNvSpPr>
            <a:spLocks noGrp="1"/>
          </p:cNvSpPr>
          <p:nvPr>
            <p:ph idx="1"/>
          </p:nvPr>
        </p:nvSpPr>
        <p:spPr/>
        <p:txBody>
          <a:bodyPr/>
          <a:lstStyle/>
          <a:p>
            <a:pPr marL="0" indent="0">
              <a:buNone/>
            </a:pPr>
            <a:r>
              <a:rPr lang="en-US" dirty="0" smtClean="0"/>
              <a:t>- See separate document – end of slide deck.</a:t>
            </a:r>
            <a:endParaRPr lang="en-US" dirty="0"/>
          </a:p>
        </p:txBody>
      </p:sp>
    </p:spTree>
    <p:extLst>
      <p:ext uri="{BB962C8B-B14F-4D97-AF65-F5344CB8AC3E}">
        <p14:creationId xmlns:p14="http://schemas.microsoft.com/office/powerpoint/2010/main" val="3022855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Blogging </a:t>
            </a:r>
            <a:endParaRPr lang="en-US" dirty="0"/>
          </a:p>
        </p:txBody>
      </p:sp>
      <p:sp>
        <p:nvSpPr>
          <p:cNvPr id="4" name="Rectangle 3"/>
          <p:cNvSpPr/>
          <p:nvPr/>
        </p:nvSpPr>
        <p:spPr>
          <a:xfrm>
            <a:off x="837012" y="1473033"/>
            <a:ext cx="7691856" cy="1200329"/>
          </a:xfrm>
          <a:prstGeom prst="rect">
            <a:avLst/>
          </a:prstGeom>
        </p:spPr>
        <p:txBody>
          <a:bodyPr wrap="square">
            <a:spAutoFit/>
          </a:bodyPr>
          <a:lstStyle/>
          <a:p>
            <a:r>
              <a:rPr lang="en-US" dirty="0" smtClean="0"/>
              <a:t>From the very first blog created in 1994 to today’s microblogging platforms, blogging is at the center of the evolution of the internet. </a:t>
            </a:r>
          </a:p>
          <a:p>
            <a:endParaRPr lang="en-US" dirty="0"/>
          </a:p>
          <a:p>
            <a:pPr algn="ctr"/>
            <a:r>
              <a:rPr lang="en-US" dirty="0" smtClean="0"/>
              <a:t>Exhibit A - Carrie Bradshaw  – NYC columnist in 1998 = the blogger of 2018</a:t>
            </a:r>
            <a:endParaRPr lang="en-US" dirty="0"/>
          </a:p>
        </p:txBody>
      </p:sp>
      <p:pic>
        <p:nvPicPr>
          <p:cNvPr id="5" name="Picture 4" descr="b59dde0bf0b5d475f464730fba47e201--work-at-home-jobs-how-to-b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487" y="3088373"/>
            <a:ext cx="4309532" cy="3232149"/>
          </a:xfrm>
          <a:prstGeom prst="rect">
            <a:avLst/>
          </a:prstGeom>
        </p:spPr>
      </p:pic>
    </p:spTree>
    <p:extLst>
      <p:ext uri="{BB962C8B-B14F-4D97-AF65-F5344CB8AC3E}">
        <p14:creationId xmlns:p14="http://schemas.microsoft.com/office/powerpoint/2010/main" val="2642297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blogging platforms to use </a:t>
            </a:r>
            <a:endParaRPr lang="en-US" dirty="0"/>
          </a:p>
        </p:txBody>
      </p:sp>
      <p:sp>
        <p:nvSpPr>
          <p:cNvPr id="4" name="Rectangle 3"/>
          <p:cNvSpPr/>
          <p:nvPr/>
        </p:nvSpPr>
        <p:spPr>
          <a:xfrm>
            <a:off x="1111207" y="1738251"/>
            <a:ext cx="6984724" cy="2031325"/>
          </a:xfrm>
          <a:prstGeom prst="rect">
            <a:avLst/>
          </a:prstGeom>
        </p:spPr>
        <p:txBody>
          <a:bodyPr wrap="square">
            <a:spAutoFit/>
          </a:bodyPr>
          <a:lstStyle/>
          <a:p>
            <a:r>
              <a:rPr lang="en-US" dirty="0" smtClean="0"/>
              <a:t>In 2017, there are a number of different ways to start and manage a blog online. Where early bloggers often used LiveJournal, TypePad, and Blogger, the field has widened considerably with the addition of services like Tumblr, WordPress, Medium, and Squarespace, which help creators build and maintain sites.</a:t>
            </a:r>
          </a:p>
          <a:p>
            <a:endParaRPr lang="en-US" dirty="0"/>
          </a:p>
          <a:p>
            <a:endParaRPr lang="en-US" dirty="0" smtClean="0"/>
          </a:p>
        </p:txBody>
      </p:sp>
    </p:spTree>
    <p:extLst>
      <p:ext uri="{BB962C8B-B14F-4D97-AF65-F5344CB8AC3E}">
        <p14:creationId xmlns:p14="http://schemas.microsoft.com/office/powerpoint/2010/main" val="2873056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dirty="0" smtClean="0"/>
          </a:p>
          <a:p>
            <a:r>
              <a:rPr lang="en-US" dirty="0" smtClean="0"/>
              <a:t>Tumblr, Squarespace, and WordPress aren’t just used for blogging. In fact, in February 2014, it was estimated that 74.6 million websites ran on WordPress, and 18.9% of all self-hosted websites on the internet were WordPress sites. </a:t>
            </a:r>
          </a:p>
          <a:p>
            <a:r>
              <a:rPr lang="en-US" dirty="0" smtClean="0"/>
              <a:t>As of December 2016, 75 million websites run on WordPress.</a:t>
            </a:r>
          </a:p>
          <a:p>
            <a:endParaRPr lang="en-US" dirty="0"/>
          </a:p>
        </p:txBody>
      </p:sp>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205" y="0"/>
            <a:ext cx="2437343" cy="1417638"/>
          </a:xfrm>
          <a:prstGeom prst="rect">
            <a:avLst/>
          </a:prstGeom>
        </p:spPr>
      </p:pic>
    </p:spTree>
    <p:extLst>
      <p:ext uri="{BB962C8B-B14F-4D97-AF65-F5344CB8AC3E}">
        <p14:creationId xmlns:p14="http://schemas.microsoft.com/office/powerpoint/2010/main" val="111380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205" y="0"/>
            <a:ext cx="2437343" cy="1417638"/>
          </a:xfrm>
          <a:prstGeom prst="rect">
            <a:avLst/>
          </a:prstGeom>
        </p:spPr>
      </p:pic>
      <p:sp>
        <p:nvSpPr>
          <p:cNvPr id="5" name="Rectangle 4"/>
          <p:cNvSpPr/>
          <p:nvPr/>
        </p:nvSpPr>
        <p:spPr>
          <a:xfrm>
            <a:off x="577250" y="2690336"/>
            <a:ext cx="7533112" cy="3539430"/>
          </a:xfrm>
          <a:prstGeom prst="rect">
            <a:avLst/>
          </a:prstGeom>
        </p:spPr>
        <p:txBody>
          <a:bodyPr wrap="square">
            <a:spAutoFit/>
          </a:bodyPr>
          <a:lstStyle/>
          <a:p>
            <a:r>
              <a:rPr lang="en-US" sz="3200" dirty="0" smtClean="0"/>
              <a:t>If you decide to go with WordPress, you will definitely be with good company. The New York Times, CNN, Mashable, and eBay all run their blogs on the most popular CMS in the world – WordPress.</a:t>
            </a:r>
          </a:p>
          <a:p>
            <a:endParaRPr lang="en-US" sz="3200" dirty="0"/>
          </a:p>
          <a:p>
            <a:endParaRPr lang="en-US" sz="3200" dirty="0"/>
          </a:p>
        </p:txBody>
      </p:sp>
    </p:spTree>
    <p:extLst>
      <p:ext uri="{BB962C8B-B14F-4D97-AF65-F5344CB8AC3E}">
        <p14:creationId xmlns:p14="http://schemas.microsoft.com/office/powerpoint/2010/main" val="346130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Introductions </a:t>
            </a:r>
            <a:endParaRPr lang="en-US" b="1" dirty="0"/>
          </a:p>
        </p:txBody>
      </p:sp>
    </p:spTree>
    <p:extLst>
      <p:ext uri="{BB962C8B-B14F-4D97-AF65-F5344CB8AC3E}">
        <p14:creationId xmlns:p14="http://schemas.microsoft.com/office/powerpoint/2010/main" val="3270227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205" y="0"/>
            <a:ext cx="2437343" cy="1417638"/>
          </a:xfrm>
          <a:prstGeom prst="rect">
            <a:avLst/>
          </a:prstGeom>
        </p:spPr>
      </p:pic>
      <p:sp>
        <p:nvSpPr>
          <p:cNvPr id="5" name="Rectangle 4"/>
          <p:cNvSpPr/>
          <p:nvPr/>
        </p:nvSpPr>
        <p:spPr>
          <a:xfrm>
            <a:off x="577250" y="2690336"/>
            <a:ext cx="7533112" cy="3539430"/>
          </a:xfrm>
          <a:prstGeom prst="rect">
            <a:avLst/>
          </a:prstGeom>
        </p:spPr>
        <p:txBody>
          <a:bodyPr wrap="square">
            <a:spAutoFit/>
          </a:bodyPr>
          <a:lstStyle/>
          <a:p>
            <a:r>
              <a:rPr lang="en-US" sz="3200" dirty="0" smtClean="0"/>
              <a:t>If you decide to go with WordPress, you will definitely be with good company. The New York Times, CNN, Mashable, and eBay all run their blogs on the most popular CMS in the world – WordPress.</a:t>
            </a:r>
          </a:p>
          <a:p>
            <a:endParaRPr lang="en-US" sz="3200" dirty="0"/>
          </a:p>
          <a:p>
            <a:endParaRPr lang="en-US" sz="3200" dirty="0"/>
          </a:p>
        </p:txBody>
      </p:sp>
    </p:spTree>
    <p:extLst>
      <p:ext uri="{BB962C8B-B14F-4D97-AF65-F5344CB8AC3E}">
        <p14:creationId xmlns:p14="http://schemas.microsoft.com/office/powerpoint/2010/main" val="1118325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205" y="0"/>
            <a:ext cx="2437343" cy="1417638"/>
          </a:xfrm>
          <a:prstGeom prst="rect">
            <a:avLst/>
          </a:prstGeom>
        </p:spPr>
      </p:pic>
      <p:sp>
        <p:nvSpPr>
          <p:cNvPr id="2" name="Rectangle 1"/>
          <p:cNvSpPr/>
          <p:nvPr/>
        </p:nvSpPr>
        <p:spPr>
          <a:xfrm>
            <a:off x="1269950" y="3105835"/>
            <a:ext cx="6984724" cy="646331"/>
          </a:xfrm>
          <a:prstGeom prst="rect">
            <a:avLst/>
          </a:prstGeom>
        </p:spPr>
        <p:txBody>
          <a:bodyPr wrap="square">
            <a:spAutoFit/>
          </a:bodyPr>
          <a:lstStyle/>
          <a:p>
            <a:r>
              <a:rPr lang="en-US" dirty="0" smtClean="0">
                <a:hlinkClick r:id="rId3"/>
              </a:rPr>
              <a:t>http://www.wpbeginner.com/showcase/best-free-wordpress-blog-themes/</a:t>
            </a:r>
            <a:r>
              <a:rPr lang="en-US" dirty="0" smtClean="0"/>
              <a:t> </a:t>
            </a:r>
            <a:endParaRPr lang="en-US" dirty="0"/>
          </a:p>
        </p:txBody>
      </p:sp>
      <p:pic>
        <p:nvPicPr>
          <p:cNvPr id="3" name="Picture 2" descr="Screen Shot 2018-02-21 at 12.25.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174" y="4190646"/>
            <a:ext cx="3890231" cy="2582192"/>
          </a:xfrm>
          <a:prstGeom prst="rect">
            <a:avLst/>
          </a:prstGeom>
        </p:spPr>
      </p:pic>
    </p:spTree>
    <p:extLst>
      <p:ext uri="{BB962C8B-B14F-4D97-AF65-F5344CB8AC3E}">
        <p14:creationId xmlns:p14="http://schemas.microsoft.com/office/powerpoint/2010/main" val="219815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112" y="188562"/>
            <a:ext cx="7691856" cy="6078587"/>
          </a:xfrm>
          <a:prstGeom prst="rect">
            <a:avLst/>
          </a:prstGeom>
        </p:spPr>
        <p:txBody>
          <a:bodyPr wrap="square">
            <a:spAutoFit/>
          </a:bodyPr>
          <a:lstStyle/>
          <a:p>
            <a:r>
              <a:rPr lang="en-US" sz="3200" dirty="0" smtClean="0"/>
              <a:t>Blog flow</a:t>
            </a:r>
          </a:p>
          <a:p>
            <a:endParaRPr lang="en-US" sz="3200" dirty="0"/>
          </a:p>
          <a:p>
            <a:r>
              <a:rPr lang="en-US" sz="2500" dirty="0" smtClean="0"/>
              <a:t>Step 1: Plan your blog post by choosing a topic, creating an outline, conducting research, and checking facts.</a:t>
            </a:r>
          </a:p>
          <a:p>
            <a:r>
              <a:rPr lang="en-US" sz="2500" dirty="0" smtClean="0"/>
              <a:t>Step 2: Craft a headline that is both informative and will capture readers’ attentions.</a:t>
            </a:r>
          </a:p>
          <a:p>
            <a:r>
              <a:rPr lang="en-US" sz="2500" dirty="0" smtClean="0"/>
              <a:t>Step 3: Write your post, either writing a draft in a single session or gradually word on parts of it.</a:t>
            </a:r>
          </a:p>
          <a:p>
            <a:r>
              <a:rPr lang="en-US" sz="2500" dirty="0" smtClean="0"/>
              <a:t>Step 4: Use images to enhance your post, improve its flow, add humor, and explain complex topics.</a:t>
            </a:r>
          </a:p>
          <a:p>
            <a:r>
              <a:rPr lang="en-US" sz="2500" dirty="0" smtClean="0"/>
              <a:t>Step 5: Edit your blog post. Make sure to avoid repetition, read your post aloud to check its flow, have someone else read it and provide feedback, keep sentences and paragraphs short, don’t be a perfectionist, don’t be afraid to cut out text or adapt your writing last minute.</a:t>
            </a:r>
            <a:endParaRPr lang="en-US" sz="2500" dirty="0"/>
          </a:p>
        </p:txBody>
      </p:sp>
    </p:spTree>
    <p:extLst>
      <p:ext uri="{BB962C8B-B14F-4D97-AF65-F5344CB8AC3E}">
        <p14:creationId xmlns:p14="http://schemas.microsoft.com/office/powerpoint/2010/main" val="1430925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a:t>
            </a:r>
            <a:endParaRPr lang="en-US" dirty="0"/>
          </a:p>
        </p:txBody>
      </p:sp>
      <p:pic>
        <p:nvPicPr>
          <p:cNvPr id="4" name="Picture 3" descr="Screen Shot 2018-02-21 at 12.27.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557" y="1417638"/>
            <a:ext cx="6445356" cy="4547209"/>
          </a:xfrm>
          <a:prstGeom prst="rect">
            <a:avLst/>
          </a:prstGeom>
        </p:spPr>
      </p:pic>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137" y="0"/>
            <a:ext cx="2245862" cy="1306267"/>
          </a:xfrm>
          <a:prstGeom prst="rect">
            <a:avLst/>
          </a:prstGeom>
        </p:spPr>
      </p:pic>
    </p:spTree>
    <p:extLst>
      <p:ext uri="{BB962C8B-B14F-4D97-AF65-F5344CB8AC3E}">
        <p14:creationId xmlns:p14="http://schemas.microsoft.com/office/powerpoint/2010/main" val="2673895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a:t>
            </a:r>
            <a:endParaRPr lang="en-US" dirty="0"/>
          </a:p>
        </p:txBody>
      </p:sp>
      <p:pic>
        <p:nvPicPr>
          <p:cNvPr id="3" name="Picture 2" descr="Screen Shot 2018-02-21 at 12.29.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018" y="274638"/>
            <a:ext cx="1562100" cy="774700"/>
          </a:xfrm>
          <a:prstGeom prst="rect">
            <a:avLst/>
          </a:prstGeom>
        </p:spPr>
      </p:pic>
      <p:pic>
        <p:nvPicPr>
          <p:cNvPr id="6" name="Picture 5" descr="Screen Shot 2018-02-21 at 12.29.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344" y="1417638"/>
            <a:ext cx="6950450" cy="5126422"/>
          </a:xfrm>
          <a:prstGeom prst="rect">
            <a:avLst/>
          </a:prstGeom>
        </p:spPr>
      </p:pic>
    </p:spTree>
    <p:extLst>
      <p:ext uri="{BB962C8B-B14F-4D97-AF65-F5344CB8AC3E}">
        <p14:creationId xmlns:p14="http://schemas.microsoft.com/office/powerpoint/2010/main" val="1828347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a:t>
            </a:r>
            <a:endParaRPr lang="en-US" dirty="0"/>
          </a:p>
        </p:txBody>
      </p:sp>
      <p:pic>
        <p:nvPicPr>
          <p:cNvPr id="4" name="Picture 3" descr="Screen Shot 2018-02-21 at 12.30.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1453"/>
            <a:ext cx="9144000" cy="4738316"/>
          </a:xfrm>
          <a:prstGeom prst="rect">
            <a:avLst/>
          </a:prstGeom>
        </p:spPr>
      </p:pic>
      <p:pic>
        <p:nvPicPr>
          <p:cNvPr id="5" name="Picture 4" descr="download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630" y="62978"/>
            <a:ext cx="2207169" cy="1236014"/>
          </a:xfrm>
          <a:prstGeom prst="rect">
            <a:avLst/>
          </a:prstGeom>
        </p:spPr>
      </p:pic>
    </p:spTree>
    <p:extLst>
      <p:ext uri="{BB962C8B-B14F-4D97-AF65-F5344CB8AC3E}">
        <p14:creationId xmlns:p14="http://schemas.microsoft.com/office/powerpoint/2010/main" val="313002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talk about</a:t>
            </a:r>
            <a:r>
              <a:rPr lang="is-IS" dirty="0" smtClean="0"/>
              <a:t>…</a:t>
            </a:r>
            <a:endParaRPr lang="en-US" dirty="0"/>
          </a:p>
        </p:txBody>
      </p:sp>
      <p:pic>
        <p:nvPicPr>
          <p:cNvPr id="4" name="Content Placeholder 3" descr="download (2).jpeg"/>
          <p:cNvPicPr>
            <a:picLocks noGrp="1" noChangeAspect="1"/>
          </p:cNvPicPr>
          <p:nvPr>
            <p:ph idx="1"/>
          </p:nvPr>
        </p:nvPicPr>
        <p:blipFill>
          <a:blip r:embed="rId2">
            <a:extLst>
              <a:ext uri="{28A0092B-C50C-407E-A947-70E740481C1C}">
                <a14:useLocalDpi xmlns:a14="http://schemas.microsoft.com/office/drawing/2010/main" val="0"/>
              </a:ext>
            </a:extLst>
          </a:blip>
          <a:srcRect l="-46337" r="-46337"/>
          <a:stretch>
            <a:fillRect/>
          </a:stretch>
        </p:blipFill>
        <p:spPr/>
      </p:pic>
    </p:spTree>
    <p:extLst>
      <p:ext uri="{BB962C8B-B14F-4D97-AF65-F5344CB8AC3E}">
        <p14:creationId xmlns:p14="http://schemas.microsoft.com/office/powerpoint/2010/main" val="560308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02542"/>
          </a:xfrm>
        </p:spPr>
        <p:txBody>
          <a:bodyPr>
            <a:normAutofit/>
          </a:bodyPr>
          <a:lstStyle/>
          <a:p>
            <a:r>
              <a:rPr lang="en-US" dirty="0" smtClean="0"/>
              <a:t>- Google keyword research</a:t>
            </a:r>
            <a:br>
              <a:rPr lang="en-US" dirty="0" smtClean="0"/>
            </a:br>
            <a:r>
              <a:rPr lang="en-US" dirty="0" smtClean="0">
                <a:hlinkClick r:id="rId2"/>
              </a:rPr>
              <a:t>https://adwords.google.com</a:t>
            </a:r>
            <a:r>
              <a:rPr lang="en-US" dirty="0" smtClean="0"/>
              <a:t> </a:t>
            </a:r>
            <a:br>
              <a:rPr lang="en-US" dirty="0" smtClean="0"/>
            </a:br>
            <a:r>
              <a:rPr lang="en-US" dirty="0" smtClean="0"/>
              <a:t/>
            </a:r>
            <a:br>
              <a:rPr lang="en-US" dirty="0" smtClean="0"/>
            </a:br>
            <a:r>
              <a:rPr lang="en-US" dirty="0" smtClean="0"/>
              <a:t>https://trends.google.com/trends/ </a:t>
            </a:r>
            <a:endParaRPr lang="en-US" dirty="0"/>
          </a:p>
        </p:txBody>
      </p:sp>
    </p:spTree>
    <p:extLst>
      <p:ext uri="{BB962C8B-B14F-4D97-AF65-F5344CB8AC3E}">
        <p14:creationId xmlns:p14="http://schemas.microsoft.com/office/powerpoint/2010/main" val="4176660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Quality Content – Google Algorithms </a:t>
            </a:r>
            <a:endParaRPr lang="en-US" b="1" dirty="0"/>
          </a:p>
        </p:txBody>
      </p:sp>
      <p:sp>
        <p:nvSpPr>
          <p:cNvPr id="3" name="Content Placeholder 2"/>
          <p:cNvSpPr>
            <a:spLocks noGrp="1"/>
          </p:cNvSpPr>
          <p:nvPr>
            <p:ph idx="1"/>
          </p:nvPr>
        </p:nvSpPr>
        <p:spPr/>
        <p:txBody>
          <a:bodyPr/>
          <a:lstStyle/>
          <a:p>
            <a:r>
              <a:rPr lang="en-US" dirty="0" smtClean="0">
                <a:hlinkClick r:id="rId2"/>
              </a:rPr>
              <a:t>https://moz.com/google-algorithm-change</a:t>
            </a:r>
            <a:r>
              <a:rPr lang="en-US" dirty="0" smtClean="0"/>
              <a:t> </a:t>
            </a:r>
            <a:endParaRPr lang="en-US" dirty="0"/>
          </a:p>
        </p:txBody>
      </p:sp>
      <p:pic>
        <p:nvPicPr>
          <p:cNvPr id="5" name="Picture 4" descr="google-panda-and-pengu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88" y="3073788"/>
            <a:ext cx="7172811" cy="2467447"/>
          </a:xfrm>
          <a:prstGeom prst="rect">
            <a:avLst/>
          </a:prstGeom>
        </p:spPr>
      </p:pic>
    </p:spTree>
    <p:extLst>
      <p:ext uri="{BB962C8B-B14F-4D97-AF65-F5344CB8AC3E}">
        <p14:creationId xmlns:p14="http://schemas.microsoft.com/office/powerpoint/2010/main" val="1304867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a:t>
            </a:r>
            <a:endParaRPr lang="en-US" dirty="0"/>
          </a:p>
        </p:txBody>
      </p:sp>
      <p:sp>
        <p:nvSpPr>
          <p:cNvPr id="4" name="Rectangle 3"/>
          <p:cNvSpPr/>
          <p:nvPr/>
        </p:nvSpPr>
        <p:spPr>
          <a:xfrm>
            <a:off x="1067912" y="1513561"/>
            <a:ext cx="6854844" cy="2585323"/>
          </a:xfrm>
          <a:prstGeom prst="rect">
            <a:avLst/>
          </a:prstGeom>
        </p:spPr>
        <p:txBody>
          <a:bodyPr wrap="square">
            <a:spAutoFit/>
          </a:bodyPr>
          <a:lstStyle/>
          <a:p>
            <a:r>
              <a:rPr lang="en-US" dirty="0" smtClean="0"/>
              <a:t>If you write a really long blog post (1000 words or more), you have a higher chance of ranking well in Google.  </a:t>
            </a:r>
          </a:p>
          <a:p>
            <a:endParaRPr lang="en-US" dirty="0"/>
          </a:p>
          <a:p>
            <a:r>
              <a:rPr lang="en-US" dirty="0" smtClean="0"/>
              <a:t>A blog should contain at least 300 words</a:t>
            </a:r>
          </a:p>
          <a:p>
            <a:endParaRPr lang="en-US" dirty="0"/>
          </a:p>
          <a:p>
            <a:endParaRPr lang="en-US" dirty="0" smtClean="0"/>
          </a:p>
          <a:p>
            <a:endParaRPr lang="en-US" dirty="0"/>
          </a:p>
          <a:p>
            <a:endParaRPr lang="en-US" dirty="0"/>
          </a:p>
          <a:p>
            <a:endParaRPr lang="en-US" dirty="0"/>
          </a:p>
        </p:txBody>
      </p:sp>
      <p:pic>
        <p:nvPicPr>
          <p:cNvPr id="5" name="Picture 4" descr="download (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529" y="4860593"/>
            <a:ext cx="2705808" cy="1445448"/>
          </a:xfrm>
          <a:prstGeom prst="rect">
            <a:avLst/>
          </a:prstGeom>
        </p:spPr>
      </p:pic>
      <p:sp>
        <p:nvSpPr>
          <p:cNvPr id="6" name="Rectangle 5"/>
          <p:cNvSpPr/>
          <p:nvPr/>
        </p:nvSpPr>
        <p:spPr>
          <a:xfrm>
            <a:off x="1168931" y="2828836"/>
            <a:ext cx="6638375" cy="1477328"/>
          </a:xfrm>
          <a:prstGeom prst="rect">
            <a:avLst/>
          </a:prstGeom>
        </p:spPr>
        <p:txBody>
          <a:bodyPr wrap="square">
            <a:spAutoFit/>
          </a:bodyPr>
          <a:lstStyle/>
          <a:p>
            <a:r>
              <a:rPr lang="en-US" dirty="0" smtClean="0"/>
              <a:t>Google just has more clues to determine what your text is about. If you optimize your copy well, your keyword will be in the text rather often, because it’s so lengthy.</a:t>
            </a:r>
          </a:p>
          <a:p>
            <a:endParaRPr lang="en-US" dirty="0"/>
          </a:p>
          <a:p>
            <a:r>
              <a:rPr lang="en-US" dirty="0" smtClean="0"/>
              <a:t>If you feel you have over 2,500 words then start a blog series</a:t>
            </a:r>
            <a:endParaRPr lang="en-US" dirty="0"/>
          </a:p>
        </p:txBody>
      </p:sp>
    </p:spTree>
    <p:extLst>
      <p:ext uri="{BB962C8B-B14F-4D97-AF65-F5344CB8AC3E}">
        <p14:creationId xmlns:p14="http://schemas.microsoft.com/office/powerpoint/2010/main" val="409948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250" y="1341331"/>
            <a:ext cx="3860800" cy="2108200"/>
          </a:xfrm>
          <a:prstGeom prst="rect">
            <a:avLst/>
          </a:prstGeom>
        </p:spPr>
      </p:pic>
      <p:sp>
        <p:nvSpPr>
          <p:cNvPr id="5" name="Rectangle 4"/>
          <p:cNvSpPr/>
          <p:nvPr/>
        </p:nvSpPr>
        <p:spPr>
          <a:xfrm>
            <a:off x="837012" y="4004148"/>
            <a:ext cx="7388799" cy="1200329"/>
          </a:xfrm>
          <a:prstGeom prst="rect">
            <a:avLst/>
          </a:prstGeom>
        </p:spPr>
        <p:txBody>
          <a:bodyPr wrap="square">
            <a:spAutoFit/>
          </a:bodyPr>
          <a:lstStyle/>
          <a:p>
            <a:r>
              <a:rPr lang="en-GB" dirty="0"/>
              <a:t>Choosing a domain name is similar to choosing a company name — it requires a lot of thought and consideration. Your domain name is your identity on the web; you want to make sure you choose a domain name that not only fits your business, but is also easy to find and promote.</a:t>
            </a:r>
          </a:p>
        </p:txBody>
      </p:sp>
    </p:spTree>
    <p:extLst>
      <p:ext uri="{BB962C8B-B14F-4D97-AF65-F5344CB8AC3E}">
        <p14:creationId xmlns:p14="http://schemas.microsoft.com/office/powerpoint/2010/main" val="3823617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you need a website or a blog?</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Blog is easier to maintain and may have everything you need</a:t>
            </a:r>
          </a:p>
          <a:p>
            <a:r>
              <a:rPr lang="en-US" dirty="0" smtClean="0"/>
              <a:t>If ecommerce is the direction you want to go, then I would suggest a website: </a:t>
            </a:r>
            <a:br>
              <a:rPr lang="en-US" dirty="0" smtClean="0"/>
            </a:br>
            <a:r>
              <a:rPr lang="en-US" dirty="0" smtClean="0"/>
              <a:t>Home Page</a:t>
            </a:r>
          </a:p>
          <a:p>
            <a:r>
              <a:rPr lang="en-US" dirty="0" smtClean="0"/>
              <a:t>About You</a:t>
            </a:r>
          </a:p>
          <a:p>
            <a:r>
              <a:rPr lang="en-US" dirty="0" smtClean="0"/>
              <a:t>Retail Section</a:t>
            </a:r>
          </a:p>
          <a:p>
            <a:r>
              <a:rPr lang="en-US" dirty="0" smtClean="0"/>
              <a:t>Contact Us</a:t>
            </a:r>
          </a:p>
          <a:p>
            <a:r>
              <a:rPr lang="en-US" dirty="0" smtClean="0"/>
              <a:t>News Page (for blogging, etc)</a:t>
            </a:r>
            <a:endParaRPr lang="en-US" dirty="0"/>
          </a:p>
        </p:txBody>
      </p:sp>
    </p:spTree>
    <p:extLst>
      <p:ext uri="{BB962C8B-B14F-4D97-AF65-F5344CB8AC3E}">
        <p14:creationId xmlns:p14="http://schemas.microsoft.com/office/powerpoint/2010/main" val="1529023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are my goals for the site?</a:t>
            </a:r>
            <a:r>
              <a:rPr lang="en-GB" dirty="0" smtClean="0">
                <a:effectLst/>
              </a:rPr>
              <a:t> </a:t>
            </a:r>
            <a:endParaRPr lang="en-US" dirty="0"/>
          </a:p>
        </p:txBody>
      </p:sp>
      <p:sp>
        <p:nvSpPr>
          <p:cNvPr id="3" name="Content Placeholder 2"/>
          <p:cNvSpPr>
            <a:spLocks noGrp="1"/>
          </p:cNvSpPr>
          <p:nvPr>
            <p:ph idx="1"/>
          </p:nvPr>
        </p:nvSpPr>
        <p:spPr/>
        <p:txBody>
          <a:bodyPr>
            <a:normAutofit/>
          </a:bodyPr>
          <a:lstStyle/>
          <a:p>
            <a:r>
              <a:rPr lang="en-US" dirty="0" smtClean="0"/>
              <a:t>Traffic that will lead to conversions </a:t>
            </a:r>
          </a:p>
          <a:p>
            <a:r>
              <a:rPr lang="en-US" dirty="0" smtClean="0"/>
              <a:t>Awareness of you/your brand</a:t>
            </a:r>
          </a:p>
          <a:p>
            <a:r>
              <a:rPr lang="en-US" dirty="0" smtClean="0"/>
              <a:t>Portfolio</a:t>
            </a:r>
          </a:p>
          <a:p>
            <a:r>
              <a:rPr lang="en-US" dirty="0" smtClean="0"/>
              <a:t>Online CV</a:t>
            </a:r>
          </a:p>
          <a:p>
            <a:r>
              <a:rPr lang="en-US" dirty="0" smtClean="0"/>
              <a:t>Galleries </a:t>
            </a:r>
          </a:p>
          <a:p>
            <a:r>
              <a:rPr lang="en-US" dirty="0" smtClean="0"/>
              <a:t>Forum</a:t>
            </a:r>
          </a:p>
          <a:p>
            <a:endParaRPr lang="en-US" dirty="0"/>
          </a:p>
        </p:txBody>
      </p:sp>
    </p:spTree>
    <p:extLst>
      <p:ext uri="{BB962C8B-B14F-4D97-AF65-F5344CB8AC3E}">
        <p14:creationId xmlns:p14="http://schemas.microsoft.com/office/powerpoint/2010/main" val="3532246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8149" y="851388"/>
            <a:ext cx="7634131" cy="5509200"/>
          </a:xfrm>
          <a:prstGeom prst="rect">
            <a:avLst/>
          </a:prstGeom>
        </p:spPr>
        <p:txBody>
          <a:bodyPr wrap="square">
            <a:spAutoFit/>
          </a:bodyPr>
          <a:lstStyle/>
          <a:p>
            <a:pPr lvl="0"/>
            <a:r>
              <a:rPr lang="en-GB" sz="3200" dirty="0"/>
              <a:t>What am I trying to sell or promote?</a:t>
            </a:r>
            <a:br>
              <a:rPr lang="en-GB" sz="3200" dirty="0"/>
            </a:br>
            <a:endParaRPr lang="en-GB" sz="3200" dirty="0"/>
          </a:p>
          <a:p>
            <a:pPr lvl="0"/>
            <a:r>
              <a:rPr lang="en-GB" sz="3200" dirty="0"/>
              <a:t>What are the components to getting a website up and running?</a:t>
            </a:r>
          </a:p>
          <a:p>
            <a:r>
              <a:rPr lang="en-GB" sz="3200" dirty="0"/>
              <a:t> </a:t>
            </a:r>
          </a:p>
          <a:p>
            <a:pPr lvl="0"/>
            <a:r>
              <a:rPr lang="en-GB" sz="3200" dirty="0"/>
              <a:t>What content do I need to build the site?</a:t>
            </a:r>
            <a:br>
              <a:rPr lang="en-GB" sz="3200" dirty="0"/>
            </a:br>
            <a:endParaRPr lang="en-GB" sz="3200" dirty="0"/>
          </a:p>
          <a:p>
            <a:pPr lvl="0"/>
            <a:r>
              <a:rPr lang="en-GB" sz="3200" dirty="0"/>
              <a:t>Do I hire a professional or do it myself?</a:t>
            </a:r>
            <a:br>
              <a:rPr lang="en-GB" sz="3200" dirty="0"/>
            </a:br>
            <a:endParaRPr lang="en-GB" sz="3200" dirty="0"/>
          </a:p>
          <a:p>
            <a:r>
              <a:rPr lang="en-GB" sz="3200" dirty="0"/>
              <a:t>What are my responsibilities to create an effective site? </a:t>
            </a:r>
            <a:endParaRPr lang="en-US" sz="3200" dirty="0"/>
          </a:p>
        </p:txBody>
      </p:sp>
    </p:spTree>
    <p:extLst>
      <p:ext uri="{BB962C8B-B14F-4D97-AF65-F5344CB8AC3E}">
        <p14:creationId xmlns:p14="http://schemas.microsoft.com/office/powerpoint/2010/main" val="2124522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3361" y="678225"/>
            <a:ext cx="7374369" cy="5509200"/>
          </a:xfrm>
          <a:prstGeom prst="rect">
            <a:avLst/>
          </a:prstGeom>
        </p:spPr>
        <p:txBody>
          <a:bodyPr wrap="square">
            <a:spAutoFit/>
          </a:bodyPr>
          <a:lstStyle/>
          <a:p>
            <a:r>
              <a:rPr lang="en-GB" sz="3200" dirty="0"/>
              <a:t>Typically an agency will charge:</a:t>
            </a:r>
          </a:p>
          <a:p>
            <a:r>
              <a:rPr lang="en-GB" sz="3200" dirty="0"/>
              <a:t/>
            </a:r>
            <a:br>
              <a:rPr lang="en-GB" sz="3200" dirty="0"/>
            </a:br>
            <a:r>
              <a:rPr lang="en-GB" sz="3200" dirty="0"/>
              <a:t>£35 – £250 per hour for web work</a:t>
            </a:r>
            <a:br>
              <a:rPr lang="en-GB" sz="3200" dirty="0"/>
            </a:br>
            <a:endParaRPr lang="en-GB" sz="3200" dirty="0"/>
          </a:p>
          <a:p>
            <a:r>
              <a:rPr lang="en-GB" sz="3200" dirty="0"/>
              <a:t>£30 – £1,500 Web page creation/testing, etc</a:t>
            </a:r>
          </a:p>
          <a:p>
            <a:r>
              <a:rPr lang="en-GB" sz="3200" dirty="0"/>
              <a:t> </a:t>
            </a:r>
          </a:p>
          <a:p>
            <a:r>
              <a:rPr lang="en-GB" sz="3200" dirty="0"/>
              <a:t>Hosting costs - £30-£100 per month</a:t>
            </a:r>
          </a:p>
          <a:p>
            <a:r>
              <a:rPr lang="en-GB" sz="3200" dirty="0"/>
              <a:t> </a:t>
            </a:r>
          </a:p>
          <a:p>
            <a:pPr lvl="0"/>
            <a:r>
              <a:rPr lang="en-GB" sz="3200" dirty="0"/>
              <a:t>Ongoing costs include hosting fees that can range from £30 – £100 per month. </a:t>
            </a:r>
          </a:p>
        </p:txBody>
      </p:sp>
    </p:spTree>
    <p:extLst>
      <p:ext uri="{BB962C8B-B14F-4D97-AF65-F5344CB8AC3E}">
        <p14:creationId xmlns:p14="http://schemas.microsoft.com/office/powerpoint/2010/main" val="2652815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205" y="0"/>
            <a:ext cx="2437343" cy="1417638"/>
          </a:xfrm>
          <a:prstGeom prst="rect">
            <a:avLst/>
          </a:prstGeom>
        </p:spPr>
      </p:pic>
      <p:pic>
        <p:nvPicPr>
          <p:cNvPr id="6" name="Picture 5" descr="Screen Shot 2018-02-21 at 14.2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301" y="1601763"/>
            <a:ext cx="6156450" cy="4948590"/>
          </a:xfrm>
          <a:prstGeom prst="rect">
            <a:avLst/>
          </a:prstGeom>
        </p:spPr>
      </p:pic>
    </p:spTree>
    <p:extLst>
      <p:ext uri="{BB962C8B-B14F-4D97-AF65-F5344CB8AC3E}">
        <p14:creationId xmlns:p14="http://schemas.microsoft.com/office/powerpoint/2010/main" val="3397086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205" y="0"/>
            <a:ext cx="2437343" cy="1417638"/>
          </a:xfrm>
          <a:prstGeom prst="rect">
            <a:avLst/>
          </a:prstGeom>
        </p:spPr>
      </p:pic>
      <p:pic>
        <p:nvPicPr>
          <p:cNvPr id="2" name="Picture 1" descr="Screen Shot 2018-02-21 at 14.20.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675" y="1587333"/>
            <a:ext cx="6588170" cy="4949751"/>
          </a:xfrm>
          <a:prstGeom prst="rect">
            <a:avLst/>
          </a:prstGeom>
        </p:spPr>
      </p:pic>
    </p:spTree>
    <p:extLst>
      <p:ext uri="{BB962C8B-B14F-4D97-AF65-F5344CB8AC3E}">
        <p14:creationId xmlns:p14="http://schemas.microsoft.com/office/powerpoint/2010/main" val="1144563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205" y="0"/>
            <a:ext cx="2437343" cy="1417638"/>
          </a:xfrm>
          <a:prstGeom prst="rect">
            <a:avLst/>
          </a:prstGeom>
        </p:spPr>
      </p:pic>
      <p:pic>
        <p:nvPicPr>
          <p:cNvPr id="2" name="Picture 1" descr="Screen Shot 2018-02-21 at 14.20.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663" y="1778395"/>
            <a:ext cx="5347785" cy="4588835"/>
          </a:xfrm>
          <a:prstGeom prst="rect">
            <a:avLst/>
          </a:prstGeom>
        </p:spPr>
      </p:pic>
    </p:spTree>
    <p:extLst>
      <p:ext uri="{BB962C8B-B14F-4D97-AF65-F5344CB8AC3E}">
        <p14:creationId xmlns:p14="http://schemas.microsoft.com/office/powerpoint/2010/main" val="308097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205" y="0"/>
            <a:ext cx="2437343" cy="1417638"/>
          </a:xfrm>
          <a:prstGeom prst="rect">
            <a:avLst/>
          </a:prstGeom>
        </p:spPr>
      </p:pic>
      <p:pic>
        <p:nvPicPr>
          <p:cNvPr id="2" name="Picture 1" descr="Screen Shot 2018-02-21 at 14.22.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144" y="1601763"/>
            <a:ext cx="5386863" cy="4683766"/>
          </a:xfrm>
          <a:prstGeom prst="rect">
            <a:avLst/>
          </a:prstGeom>
        </p:spPr>
      </p:pic>
    </p:spTree>
    <p:extLst>
      <p:ext uri="{BB962C8B-B14F-4D97-AF65-F5344CB8AC3E}">
        <p14:creationId xmlns:p14="http://schemas.microsoft.com/office/powerpoint/2010/main" val="1951419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205" y="0"/>
            <a:ext cx="2437343" cy="1417638"/>
          </a:xfrm>
          <a:prstGeom prst="rect">
            <a:avLst/>
          </a:prstGeom>
        </p:spPr>
      </p:pic>
      <p:pic>
        <p:nvPicPr>
          <p:cNvPr id="2" name="Picture 1" descr="Screen Shot 2018-02-21 at 14.23.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793" y="1829523"/>
            <a:ext cx="6070144" cy="4296039"/>
          </a:xfrm>
          <a:prstGeom prst="rect">
            <a:avLst/>
          </a:prstGeom>
        </p:spPr>
      </p:pic>
    </p:spTree>
    <p:extLst>
      <p:ext uri="{BB962C8B-B14F-4D97-AF65-F5344CB8AC3E}">
        <p14:creationId xmlns:p14="http://schemas.microsoft.com/office/powerpoint/2010/main" val="3437565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205" y="0"/>
            <a:ext cx="2437343" cy="1417638"/>
          </a:xfrm>
          <a:prstGeom prst="rect">
            <a:avLst/>
          </a:prstGeom>
        </p:spPr>
      </p:pic>
      <p:sp>
        <p:nvSpPr>
          <p:cNvPr id="2" name="Rectangle 1"/>
          <p:cNvSpPr/>
          <p:nvPr/>
        </p:nvSpPr>
        <p:spPr>
          <a:xfrm>
            <a:off x="793719" y="1904800"/>
            <a:ext cx="7201194" cy="3539430"/>
          </a:xfrm>
          <a:prstGeom prst="rect">
            <a:avLst/>
          </a:prstGeom>
        </p:spPr>
        <p:txBody>
          <a:bodyPr wrap="square">
            <a:spAutoFit/>
          </a:bodyPr>
          <a:lstStyle/>
          <a:p>
            <a:r>
              <a:rPr lang="en-US" sz="3200" dirty="0"/>
              <a:t>Realistically for Wordpress you are looking at £100 per year on a Wordpress Managed hosting through Go Daddy</a:t>
            </a:r>
          </a:p>
          <a:p>
            <a:endParaRPr lang="en-US" sz="3200" dirty="0"/>
          </a:p>
          <a:p>
            <a:endParaRPr lang="en-US" sz="3200" dirty="0"/>
          </a:p>
          <a:p>
            <a:r>
              <a:rPr lang="en-US" sz="3200" dirty="0"/>
              <a:t>A blog site (posts) could easily evolve depending on your needs</a:t>
            </a:r>
            <a:r>
              <a:rPr lang="en-US" dirty="0" smtClean="0"/>
              <a:t>.</a:t>
            </a:r>
            <a:endParaRPr lang="en-US" dirty="0" smtClean="0"/>
          </a:p>
        </p:txBody>
      </p:sp>
    </p:spTree>
    <p:extLst>
      <p:ext uri="{BB962C8B-B14F-4D97-AF65-F5344CB8AC3E}">
        <p14:creationId xmlns:p14="http://schemas.microsoft.com/office/powerpoint/2010/main" val="179103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1. Make it easy to type</a:t>
            </a:r>
            <a:br>
              <a:rPr lang="en-GB" b="1" dirty="0" smtClean="0"/>
            </a:br>
            <a:endParaRPr lang="en-US" b="1" dirty="0"/>
          </a:p>
        </p:txBody>
      </p:sp>
      <p:sp>
        <p:nvSpPr>
          <p:cNvPr id="5" name="Rectangle 4"/>
          <p:cNvSpPr/>
          <p:nvPr/>
        </p:nvSpPr>
        <p:spPr>
          <a:xfrm>
            <a:off x="577250" y="2551837"/>
            <a:ext cx="8109550" cy="2308324"/>
          </a:xfrm>
          <a:prstGeom prst="rect">
            <a:avLst/>
          </a:prstGeom>
        </p:spPr>
        <p:txBody>
          <a:bodyPr wrap="square">
            <a:spAutoFit/>
          </a:bodyPr>
          <a:lstStyle/>
          <a:p>
            <a:r>
              <a:rPr lang="en-GB" sz="2400" dirty="0" smtClean="0"/>
              <a:t>Finding </a:t>
            </a:r>
            <a:r>
              <a:rPr lang="en-GB" sz="2400" dirty="0"/>
              <a:t>a domain name that’s easy to type is critical to online success. </a:t>
            </a:r>
            <a:endParaRPr lang="en-GB" sz="2400" dirty="0" smtClean="0"/>
          </a:p>
          <a:p>
            <a:endParaRPr lang="en-GB" sz="2400" dirty="0"/>
          </a:p>
          <a:p>
            <a:r>
              <a:rPr lang="en-GB" sz="2400" dirty="0" smtClean="0"/>
              <a:t>If </a:t>
            </a:r>
            <a:r>
              <a:rPr lang="en-GB" sz="2400" dirty="0"/>
              <a:t>you use slang (u instead of you) or words with multiple spellings (express vs. xpress), it might be harder for customers to find your site.</a:t>
            </a:r>
          </a:p>
        </p:txBody>
      </p:sp>
    </p:spTree>
    <p:extLst>
      <p:ext uri="{BB962C8B-B14F-4D97-AF65-F5344CB8AC3E}">
        <p14:creationId xmlns:p14="http://schemas.microsoft.com/office/powerpoint/2010/main" val="2207475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a:t>
            </a:r>
            <a:endParaRPr lang="en-US" dirty="0"/>
          </a:p>
        </p:txBody>
      </p:sp>
      <p:sp>
        <p:nvSpPr>
          <p:cNvPr id="3" name="Content Placeholder 2"/>
          <p:cNvSpPr>
            <a:spLocks noGrp="1"/>
          </p:cNvSpPr>
          <p:nvPr>
            <p:ph idx="1"/>
          </p:nvPr>
        </p:nvSpPr>
        <p:spPr/>
        <p:txBody>
          <a:bodyPr/>
          <a:lstStyle/>
          <a:p>
            <a:r>
              <a:rPr lang="en-US" dirty="0" smtClean="0"/>
              <a:t>Realistically for Wordpress you are looking at £100 per year on a Wordpress Managed hosting through Go Daddy</a:t>
            </a:r>
          </a:p>
          <a:p>
            <a:r>
              <a:rPr lang="en-US" dirty="0" smtClean="0"/>
              <a:t>A blog site (posts) could easily evolve depending on your needs.</a:t>
            </a:r>
          </a:p>
        </p:txBody>
      </p:sp>
    </p:spTree>
    <p:extLst>
      <p:ext uri="{BB962C8B-B14F-4D97-AF65-F5344CB8AC3E}">
        <p14:creationId xmlns:p14="http://schemas.microsoft.com/office/powerpoint/2010/main" val="4217932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962" y="1"/>
            <a:ext cx="1961838" cy="851388"/>
          </a:xfrm>
          <a:prstGeom prst="rect">
            <a:avLst/>
          </a:prstGeom>
        </p:spPr>
      </p:pic>
      <p:pic>
        <p:nvPicPr>
          <p:cNvPr id="7" name="Content Placeholder 6" descr="Screen Shot 2018-02-21 at 14.44.35.png"/>
          <p:cNvPicPr>
            <a:picLocks noGrp="1" noChangeAspect="1"/>
          </p:cNvPicPr>
          <p:nvPr>
            <p:ph idx="1"/>
          </p:nvPr>
        </p:nvPicPr>
        <p:blipFill>
          <a:blip r:embed="rId3">
            <a:extLst>
              <a:ext uri="{28A0092B-C50C-407E-A947-70E740481C1C}">
                <a14:useLocalDpi xmlns:a14="http://schemas.microsoft.com/office/drawing/2010/main" val="0"/>
              </a:ext>
            </a:extLst>
          </a:blip>
          <a:srcRect l="-22912" r="-22912"/>
          <a:stretch>
            <a:fillRect/>
          </a:stretch>
        </p:blipFill>
        <p:spPr>
          <a:xfrm>
            <a:off x="457200" y="851390"/>
            <a:ext cx="8229600" cy="5274774"/>
          </a:xfrm>
        </p:spPr>
      </p:pic>
    </p:spTree>
    <p:extLst>
      <p:ext uri="{BB962C8B-B14F-4D97-AF65-F5344CB8AC3E}">
        <p14:creationId xmlns:p14="http://schemas.microsoft.com/office/powerpoint/2010/main" val="1453957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8-02-21 at 14.40.52.png"/>
          <p:cNvPicPr>
            <a:picLocks noGrp="1" noChangeAspect="1"/>
          </p:cNvPicPr>
          <p:nvPr>
            <p:ph idx="1"/>
          </p:nvPr>
        </p:nvPicPr>
        <p:blipFill>
          <a:blip r:embed="rId2">
            <a:extLst>
              <a:ext uri="{28A0092B-C50C-407E-A947-70E740481C1C}">
                <a14:useLocalDpi xmlns:a14="http://schemas.microsoft.com/office/drawing/2010/main" val="0"/>
              </a:ext>
            </a:extLst>
          </a:blip>
          <a:srcRect l="-43542" r="-43542"/>
          <a:stretch>
            <a:fillRect/>
          </a:stretch>
        </p:blipFill>
        <p:spPr>
          <a:xfrm>
            <a:off x="457200" y="274176"/>
            <a:ext cx="8229600" cy="5851987"/>
          </a:xfrm>
        </p:spPr>
      </p:pic>
    </p:spTree>
    <p:extLst>
      <p:ext uri="{BB962C8B-B14F-4D97-AF65-F5344CB8AC3E}">
        <p14:creationId xmlns:p14="http://schemas.microsoft.com/office/powerpoint/2010/main" val="3484037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2-21 at 14.43.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68" y="389618"/>
            <a:ext cx="7877058" cy="6306041"/>
          </a:xfrm>
          <a:prstGeom prst="rect">
            <a:avLst/>
          </a:prstGeom>
        </p:spPr>
      </p:pic>
    </p:spTree>
    <p:extLst>
      <p:ext uri="{BB962C8B-B14F-4D97-AF65-F5344CB8AC3E}">
        <p14:creationId xmlns:p14="http://schemas.microsoft.com/office/powerpoint/2010/main" val="1003786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8-02-21 at 14.47.51.png"/>
          <p:cNvPicPr>
            <a:picLocks noGrp="1" noChangeAspect="1"/>
          </p:cNvPicPr>
          <p:nvPr>
            <p:ph idx="1"/>
          </p:nvPr>
        </p:nvPicPr>
        <p:blipFill>
          <a:blip r:embed="rId2">
            <a:extLst>
              <a:ext uri="{28A0092B-C50C-407E-A947-70E740481C1C}">
                <a14:useLocalDpi xmlns:a14="http://schemas.microsoft.com/office/drawing/2010/main" val="0"/>
              </a:ext>
            </a:extLst>
          </a:blip>
          <a:srcRect t="20025" b="20025"/>
          <a:stretch>
            <a:fillRect/>
          </a:stretch>
        </p:blipFill>
        <p:spPr/>
      </p:pic>
      <p:pic>
        <p:nvPicPr>
          <p:cNvPr id="4" name="Picture 3" descr="Screen Shot 2018-02-21 at 12.29.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158734"/>
            <a:ext cx="1562100" cy="774700"/>
          </a:xfrm>
          <a:prstGeom prst="rect">
            <a:avLst/>
          </a:prstGeom>
        </p:spPr>
      </p:pic>
    </p:spTree>
    <p:extLst>
      <p:ext uri="{BB962C8B-B14F-4D97-AF65-F5344CB8AC3E}">
        <p14:creationId xmlns:p14="http://schemas.microsoft.com/office/powerpoint/2010/main" val="2524874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Screen Shot 2018-02-21 at 14.48.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07" y="0"/>
            <a:ext cx="7935837" cy="6858000"/>
          </a:xfrm>
          <a:prstGeom prst="rect">
            <a:avLst/>
          </a:prstGeom>
        </p:spPr>
      </p:pic>
    </p:spTree>
    <p:extLst>
      <p:ext uri="{BB962C8B-B14F-4D97-AF65-F5344CB8AC3E}">
        <p14:creationId xmlns:p14="http://schemas.microsoft.com/office/powerpoint/2010/main" val="400140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2-21 at 14.4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0814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Promote your blog/website – </a:t>
            </a:r>
            <a:br>
              <a:rPr lang="en-US" dirty="0" smtClean="0">
                <a:latin typeface="Arial"/>
                <a:cs typeface="Arial"/>
              </a:rPr>
            </a:br>
            <a:r>
              <a:rPr lang="en-US" dirty="0" smtClean="0">
                <a:latin typeface="Arial"/>
                <a:cs typeface="Arial"/>
              </a:rPr>
              <a:t>Social </a:t>
            </a:r>
            <a:r>
              <a:rPr lang="en-US" dirty="0" smtClean="0">
                <a:latin typeface="Arial"/>
                <a:cs typeface="Arial"/>
              </a:rPr>
              <a:t>Media</a:t>
            </a:r>
            <a:endParaRPr lang="en-US" dirty="0">
              <a:latin typeface="Arial"/>
              <a:cs typeface="Arial"/>
            </a:endParaRPr>
          </a:p>
        </p:txBody>
      </p:sp>
      <p:pic>
        <p:nvPicPr>
          <p:cNvPr id="4" name="Picture 3"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968" y="1839447"/>
            <a:ext cx="3810000" cy="2133600"/>
          </a:xfrm>
          <a:prstGeom prst="rect">
            <a:avLst/>
          </a:prstGeom>
        </p:spPr>
      </p:pic>
    </p:spTree>
    <p:extLst>
      <p:ext uri="{BB962C8B-B14F-4D97-AF65-F5344CB8AC3E}">
        <p14:creationId xmlns:p14="http://schemas.microsoft.com/office/powerpoint/2010/main" val="1801970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a:cs typeface="Arial"/>
              </a:rPr>
              <a:t>Adopt hashtags around your brand or blog topics</a:t>
            </a:r>
            <a:endParaRPr lang="en-US" b="1" dirty="0">
              <a:latin typeface="Arial"/>
              <a:cs typeface="Arial"/>
            </a:endParaRPr>
          </a:p>
        </p:txBody>
      </p:sp>
      <p:sp>
        <p:nvSpPr>
          <p:cNvPr id="3" name="TextBox 2"/>
          <p:cNvSpPr txBox="1"/>
          <p:nvPr/>
        </p:nvSpPr>
        <p:spPr>
          <a:xfrm>
            <a:off x="1212717" y="1463405"/>
            <a:ext cx="7322064" cy="3785652"/>
          </a:xfrm>
          <a:prstGeom prst="rect">
            <a:avLst/>
          </a:prstGeom>
          <a:noFill/>
        </p:spPr>
        <p:txBody>
          <a:bodyPr wrap="square" rtlCol="0">
            <a:spAutoFit/>
          </a:bodyPr>
          <a:lstStyle/>
          <a:p>
            <a:endParaRPr lang="en-US" sz="4800" dirty="0">
              <a:latin typeface="Arial"/>
              <a:cs typeface="Arial"/>
            </a:endParaRPr>
          </a:p>
          <a:p>
            <a:r>
              <a:rPr lang="en-US" sz="4800" dirty="0" smtClean="0">
                <a:latin typeface="Arial"/>
                <a:cs typeface="Arial"/>
              </a:rPr>
              <a:t>#</a:t>
            </a:r>
            <a:r>
              <a:rPr lang="en-US" sz="4800" dirty="0" smtClean="0">
                <a:latin typeface="Arial"/>
                <a:cs typeface="Arial"/>
              </a:rPr>
              <a:t>talentedmarketingblog #talentedmarketingtalks</a:t>
            </a:r>
          </a:p>
          <a:p>
            <a:r>
              <a:rPr lang="en-US" sz="4800" dirty="0" smtClean="0">
                <a:latin typeface="Arial"/>
                <a:cs typeface="Arial"/>
              </a:rPr>
              <a:t>#TMtalksWebsites</a:t>
            </a:r>
          </a:p>
          <a:p>
            <a:endParaRPr lang="en-US" sz="4800" dirty="0">
              <a:latin typeface="Arial"/>
              <a:cs typeface="Arial"/>
            </a:endParaRPr>
          </a:p>
        </p:txBody>
      </p:sp>
    </p:spTree>
    <p:extLst>
      <p:ext uri="{BB962C8B-B14F-4D97-AF65-F5344CB8AC3E}">
        <p14:creationId xmlns:p14="http://schemas.microsoft.com/office/powerpoint/2010/main" val="2461791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cs typeface="Arial"/>
              </a:rPr>
              <a:t>Google Keywords Planner</a:t>
            </a:r>
            <a:endParaRPr lang="en-US" b="1" dirty="0">
              <a:latin typeface="Arial"/>
              <a:cs typeface="Arial"/>
            </a:endParaRPr>
          </a:p>
        </p:txBody>
      </p:sp>
      <p:sp>
        <p:nvSpPr>
          <p:cNvPr id="3" name="Content Placeholder 2"/>
          <p:cNvSpPr>
            <a:spLocks noGrp="1"/>
          </p:cNvSpPr>
          <p:nvPr>
            <p:ph idx="1"/>
          </p:nvPr>
        </p:nvSpPr>
        <p:spPr/>
        <p:txBody>
          <a:bodyPr>
            <a:normAutofit fontScale="85000" lnSpcReduction="20000"/>
          </a:bodyPr>
          <a:lstStyle/>
          <a:p>
            <a:r>
              <a:rPr lang="en-GB" dirty="0"/>
              <a:t>Once you’ve put together a basic list of keywords for your business’ products/services, you can use the </a:t>
            </a:r>
            <a:r>
              <a:rPr lang="en-GB" u="sng" dirty="0"/>
              <a:t>Google Keyword Tool</a:t>
            </a:r>
            <a:r>
              <a:rPr lang="en-GB" dirty="0"/>
              <a:t> to find related terms and phrases to develop a more complete list of possible keywords. This is important, because your customers may use different words and phrases when looking for your products/services.</a:t>
            </a:r>
          </a:p>
          <a:p>
            <a:r>
              <a:rPr lang="en-GB" dirty="0"/>
              <a:t>Start by entering each of the keywords from your website into the tool, being sure that Location under Advanced Options is set to the country that you will be targeting. Also if you want to just select individual keywords make sure the ‘Keyword Ideas’ tab is selected.</a:t>
            </a:r>
          </a:p>
          <a:p>
            <a:endParaRPr lang="en-US" dirty="0"/>
          </a:p>
        </p:txBody>
      </p:sp>
    </p:spTree>
    <p:extLst>
      <p:ext uri="{BB962C8B-B14F-4D97-AF65-F5344CB8AC3E}">
        <p14:creationId xmlns:p14="http://schemas.microsoft.com/office/powerpoint/2010/main" val="249921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2. Keep it short</a:t>
            </a:r>
            <a:br>
              <a:rPr lang="en-GB" b="1" dirty="0" smtClean="0"/>
            </a:br>
            <a:endParaRPr lang="en-US" b="1" dirty="0"/>
          </a:p>
        </p:txBody>
      </p:sp>
      <p:sp>
        <p:nvSpPr>
          <p:cNvPr id="3" name="Content Placeholder 2"/>
          <p:cNvSpPr>
            <a:spLocks noGrp="1"/>
          </p:cNvSpPr>
          <p:nvPr>
            <p:ph idx="1"/>
          </p:nvPr>
        </p:nvSpPr>
        <p:spPr/>
        <p:txBody>
          <a:bodyPr/>
          <a:lstStyle/>
          <a:p>
            <a:r>
              <a:rPr lang="en-GB" dirty="0" smtClean="0"/>
              <a:t>If </a:t>
            </a:r>
            <a:r>
              <a:rPr lang="en-GB" dirty="0"/>
              <a:t>your domain name is long and complex, you risk customers mistyping or misspelling it. </a:t>
            </a:r>
            <a:endParaRPr lang="en-GB" dirty="0" smtClean="0"/>
          </a:p>
          <a:p>
            <a:r>
              <a:rPr lang="en-GB" dirty="0" smtClean="0"/>
              <a:t>Short </a:t>
            </a:r>
            <a:r>
              <a:rPr lang="en-GB" dirty="0"/>
              <a:t>and simple is the way to go</a:t>
            </a:r>
            <a:r>
              <a:rPr lang="en-GB" dirty="0" smtClean="0"/>
              <a:t>.</a:t>
            </a:r>
          </a:p>
          <a:p>
            <a:r>
              <a:rPr lang="en-GB" dirty="0" smtClean="0"/>
              <a:t>Perhaps think about hashtags</a:t>
            </a:r>
            <a:r>
              <a:rPr lang="is-IS" dirty="0" smtClean="0"/>
              <a:t>…</a:t>
            </a:r>
          </a:p>
          <a:p>
            <a:pPr marL="0" indent="0">
              <a:buNone/>
            </a:pPr>
            <a:endParaRPr lang="en-GB" dirty="0"/>
          </a:p>
          <a:p>
            <a:endParaRPr lang="en-US" dirty="0"/>
          </a:p>
        </p:txBody>
      </p:sp>
    </p:spTree>
    <p:extLst>
      <p:ext uri="{BB962C8B-B14F-4D97-AF65-F5344CB8AC3E}">
        <p14:creationId xmlns:p14="http://schemas.microsoft.com/office/powerpoint/2010/main" val="2486878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1-15 at 12.20.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03" y="984499"/>
            <a:ext cx="8386667" cy="5435136"/>
          </a:xfrm>
          <a:prstGeom prst="rect">
            <a:avLst/>
          </a:prstGeom>
        </p:spPr>
      </p:pic>
      <p:sp>
        <p:nvSpPr>
          <p:cNvPr id="5" name="Down Arrow 4"/>
          <p:cNvSpPr/>
          <p:nvPr/>
        </p:nvSpPr>
        <p:spPr>
          <a:xfrm rot="5400000">
            <a:off x="4549790" y="2277748"/>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809639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1-15 at 12.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74" y="0"/>
            <a:ext cx="8951026" cy="6858000"/>
          </a:xfrm>
          <a:prstGeom prst="rect">
            <a:avLst/>
          </a:prstGeom>
        </p:spPr>
      </p:pic>
      <p:sp>
        <p:nvSpPr>
          <p:cNvPr id="6" name="Down Arrow 5"/>
          <p:cNvSpPr/>
          <p:nvPr/>
        </p:nvSpPr>
        <p:spPr>
          <a:xfrm rot="5400000">
            <a:off x="3402148" y="1858317"/>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Down Arrow 6"/>
          <p:cNvSpPr/>
          <p:nvPr/>
        </p:nvSpPr>
        <p:spPr>
          <a:xfrm rot="4135835">
            <a:off x="4549790" y="2190366"/>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Down Arrow 7"/>
          <p:cNvSpPr/>
          <p:nvPr/>
        </p:nvSpPr>
        <p:spPr>
          <a:xfrm rot="5400000">
            <a:off x="4006179" y="2982627"/>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wn Arrow 8"/>
          <p:cNvSpPr/>
          <p:nvPr/>
        </p:nvSpPr>
        <p:spPr>
          <a:xfrm rot="5400000">
            <a:off x="2825414" y="3932173"/>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0409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7-11-15 at 12.22.09.png"/>
          <p:cNvPicPr>
            <a:picLocks noGrp="1" noChangeAspect="1"/>
          </p:cNvPicPr>
          <p:nvPr>
            <p:ph idx="1"/>
          </p:nvPr>
        </p:nvPicPr>
        <p:blipFill>
          <a:blip r:embed="rId2">
            <a:extLst>
              <a:ext uri="{28A0092B-C50C-407E-A947-70E740481C1C}">
                <a14:useLocalDpi xmlns:a14="http://schemas.microsoft.com/office/drawing/2010/main" val="0"/>
              </a:ext>
            </a:extLst>
          </a:blip>
          <a:srcRect t="4002" b="4002"/>
          <a:stretch>
            <a:fillRect/>
          </a:stretch>
        </p:blipFill>
        <p:spPr/>
      </p:pic>
      <p:sp>
        <p:nvSpPr>
          <p:cNvPr id="5" name="Down Arrow 4"/>
          <p:cNvSpPr/>
          <p:nvPr/>
        </p:nvSpPr>
        <p:spPr>
          <a:xfrm rot="18447034">
            <a:off x="7235390" y="1680080"/>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5723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Screen Shot 2017-11-15 at 12.22.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692291"/>
          </a:xfrm>
          <a:prstGeom prst="rect">
            <a:avLst/>
          </a:prstGeom>
        </p:spPr>
      </p:pic>
    </p:spTree>
    <p:extLst>
      <p:ext uri="{BB962C8B-B14F-4D97-AF65-F5344CB8AC3E}">
        <p14:creationId xmlns:p14="http://schemas.microsoft.com/office/powerpoint/2010/main" val="13022177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7-11-15 at 12.22.29.png"/>
          <p:cNvPicPr>
            <a:picLocks noGrp="1" noChangeAspect="1"/>
          </p:cNvPicPr>
          <p:nvPr>
            <p:ph idx="1"/>
          </p:nvPr>
        </p:nvPicPr>
        <p:blipFill>
          <a:blip r:embed="rId2">
            <a:extLst>
              <a:ext uri="{28A0092B-C50C-407E-A947-70E740481C1C}">
                <a14:useLocalDpi xmlns:a14="http://schemas.microsoft.com/office/drawing/2010/main" val="0"/>
              </a:ext>
            </a:extLst>
          </a:blip>
          <a:srcRect t="14572" b="14572"/>
          <a:stretch>
            <a:fillRect/>
          </a:stretch>
        </p:blipFill>
        <p:spPr/>
      </p:pic>
    </p:spTree>
    <p:extLst>
      <p:ext uri="{BB962C8B-B14F-4D97-AF65-F5344CB8AC3E}">
        <p14:creationId xmlns:p14="http://schemas.microsoft.com/office/powerpoint/2010/main" val="4274001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1-15 at 12.22.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600" y="1727200"/>
            <a:ext cx="4368800" cy="3390900"/>
          </a:xfrm>
          <a:prstGeom prst="rect">
            <a:avLst/>
          </a:prstGeom>
        </p:spPr>
      </p:pic>
      <p:sp>
        <p:nvSpPr>
          <p:cNvPr id="5" name="Down Arrow 4"/>
          <p:cNvSpPr/>
          <p:nvPr/>
        </p:nvSpPr>
        <p:spPr>
          <a:xfrm rot="5400000">
            <a:off x="4712907" y="3390407"/>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2414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cs typeface="Arial"/>
              </a:rPr>
              <a:t>Remember!</a:t>
            </a:r>
            <a:endParaRPr lang="en-US" b="1" dirty="0">
              <a:latin typeface="Arial"/>
              <a:cs typeface="Arial"/>
            </a:endParaRPr>
          </a:p>
        </p:txBody>
      </p:sp>
      <p:sp>
        <p:nvSpPr>
          <p:cNvPr id="3" name="Content Placeholder 2"/>
          <p:cNvSpPr>
            <a:spLocks noGrp="1"/>
          </p:cNvSpPr>
          <p:nvPr>
            <p:ph idx="1"/>
          </p:nvPr>
        </p:nvSpPr>
        <p:spPr/>
        <p:txBody>
          <a:bodyPr/>
          <a:lstStyle/>
          <a:p>
            <a:r>
              <a:rPr lang="en-GB" dirty="0">
                <a:latin typeface="Arial"/>
                <a:cs typeface="Arial"/>
              </a:rPr>
              <a:t>One of the biggest mistakes that new advertisers make is throwing any and all semi-relevant keywords into their account, on the basis that more keywords will result in more visitors and sales. </a:t>
            </a:r>
            <a:endParaRPr lang="en-GB" dirty="0" smtClean="0">
              <a:latin typeface="Arial"/>
              <a:cs typeface="Arial"/>
            </a:endParaRPr>
          </a:p>
          <a:p>
            <a:r>
              <a:rPr lang="en-GB" dirty="0" smtClean="0">
                <a:latin typeface="Arial"/>
                <a:cs typeface="Arial"/>
              </a:rPr>
              <a:t>There </a:t>
            </a:r>
            <a:r>
              <a:rPr lang="en-GB" dirty="0">
                <a:latin typeface="Arial"/>
                <a:cs typeface="Arial"/>
              </a:rPr>
              <a:t>are a couple of reasons why you don’t want to do this:</a:t>
            </a:r>
          </a:p>
          <a:p>
            <a:endParaRPr lang="en-US" dirty="0"/>
          </a:p>
        </p:txBody>
      </p:sp>
    </p:spTree>
    <p:extLst>
      <p:ext uri="{BB962C8B-B14F-4D97-AF65-F5344CB8AC3E}">
        <p14:creationId xmlns:p14="http://schemas.microsoft.com/office/powerpoint/2010/main" val="3566831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cs typeface="Arial"/>
              </a:rPr>
              <a:t>Cost</a:t>
            </a:r>
            <a:r>
              <a:rPr lang="en-US" b="1" dirty="0" smtClean="0"/>
              <a:t> </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endParaRPr lang="en-GB" dirty="0">
              <a:latin typeface="Arial"/>
              <a:cs typeface="Arial"/>
            </a:endParaRPr>
          </a:p>
          <a:p>
            <a:r>
              <a:rPr lang="en-GB" dirty="0">
                <a:latin typeface="Arial"/>
                <a:cs typeface="Arial"/>
              </a:rPr>
              <a:t>If you’re using Adwords for the first time you probably have a limited advertising budget (if you don’t, you should, at least until you have proven that Adwords is a profitable advertising medium for your business). </a:t>
            </a:r>
            <a:endParaRPr lang="en-GB" dirty="0" smtClean="0">
              <a:latin typeface="Arial"/>
              <a:cs typeface="Arial"/>
            </a:endParaRPr>
          </a:p>
          <a:p>
            <a:r>
              <a:rPr lang="en-GB" dirty="0" smtClean="0">
                <a:latin typeface="Arial"/>
                <a:cs typeface="Arial"/>
              </a:rPr>
              <a:t>In </a:t>
            </a:r>
            <a:r>
              <a:rPr lang="en-GB" dirty="0">
                <a:latin typeface="Arial"/>
                <a:cs typeface="Arial"/>
              </a:rPr>
              <a:t>general, the more keywords you have in your account, the more you’ll spend on advertising. It therefore makes sense to start with a smaller number of keywords that are most relevant to your business and most likely to be profitable, and then expand your keyword list</a:t>
            </a:r>
          </a:p>
          <a:p>
            <a:endParaRPr lang="en-US" dirty="0"/>
          </a:p>
        </p:txBody>
      </p:sp>
    </p:spTree>
    <p:extLst>
      <p:ext uri="{BB962C8B-B14F-4D97-AF65-F5344CB8AC3E}">
        <p14:creationId xmlns:p14="http://schemas.microsoft.com/office/powerpoint/2010/main" val="1685772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cs typeface="Arial"/>
              </a:rPr>
              <a:t>Quality Score</a:t>
            </a:r>
            <a:endParaRPr lang="en-US" b="1" dirty="0">
              <a:latin typeface="Arial"/>
              <a:cs typeface="Arial"/>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Arial"/>
                <a:cs typeface="Arial"/>
              </a:rPr>
              <a:t>Despite </a:t>
            </a:r>
            <a:r>
              <a:rPr lang="en-GB" dirty="0">
                <a:latin typeface="Arial"/>
                <a:cs typeface="Arial"/>
              </a:rPr>
              <a:t>its importance, Quality Score is often one of the most difficult concepts to for new Adwords advertisers to understand. Essentially, the higher your Quality Score (on a scale of 1 to 10), the less you will have to pay per click for your ad to appear in a certain position on the search results page.</a:t>
            </a:r>
          </a:p>
          <a:p>
            <a:r>
              <a:rPr lang="en-GB" dirty="0">
                <a:latin typeface="Arial"/>
                <a:cs typeface="Arial"/>
              </a:rPr>
              <a:t>It’s therefore possible for an advertiser with an ad in the first position on the page to be paying less than a competitor in position 2, because of higher Quality Score</a:t>
            </a:r>
            <a:r>
              <a:rPr lang="en-GB" dirty="0"/>
              <a:t>. </a:t>
            </a:r>
            <a:endParaRPr lang="en-US" dirty="0"/>
          </a:p>
        </p:txBody>
      </p:sp>
    </p:spTree>
    <p:extLst>
      <p:ext uri="{BB962C8B-B14F-4D97-AF65-F5344CB8AC3E}">
        <p14:creationId xmlns:p14="http://schemas.microsoft.com/office/powerpoint/2010/main" val="1319913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cs typeface="Arial"/>
              </a:rPr>
              <a:t>Relevance</a:t>
            </a:r>
            <a:endParaRPr lang="en-US" b="1" dirty="0">
              <a:latin typeface="Arial"/>
              <a:cs typeface="Arial"/>
            </a:endParaRPr>
          </a:p>
        </p:txBody>
      </p:sp>
      <p:sp>
        <p:nvSpPr>
          <p:cNvPr id="3" name="Content Placeholder 2"/>
          <p:cNvSpPr>
            <a:spLocks noGrp="1"/>
          </p:cNvSpPr>
          <p:nvPr>
            <p:ph idx="1"/>
          </p:nvPr>
        </p:nvSpPr>
        <p:spPr/>
        <p:txBody>
          <a:bodyPr>
            <a:normAutofit fontScale="92500"/>
          </a:bodyPr>
          <a:lstStyle/>
          <a:p>
            <a:pPr marL="0" indent="0">
              <a:buNone/>
            </a:pPr>
            <a:endParaRPr lang="en-GB" dirty="0">
              <a:latin typeface="Arial"/>
              <a:cs typeface="Arial"/>
            </a:endParaRPr>
          </a:p>
          <a:p>
            <a:r>
              <a:rPr lang="en-GB" dirty="0">
                <a:latin typeface="Arial"/>
                <a:cs typeface="Arial"/>
              </a:rPr>
              <a:t>How relevant is the keyword to the products/services that your business offers? </a:t>
            </a:r>
            <a:r>
              <a:rPr lang="en-GB" dirty="0" smtClean="0">
                <a:latin typeface="Arial"/>
                <a:cs typeface="Arial"/>
              </a:rPr>
              <a:t/>
            </a:r>
            <a:br>
              <a:rPr lang="en-GB" dirty="0" smtClean="0">
                <a:latin typeface="Arial"/>
                <a:cs typeface="Arial"/>
              </a:rPr>
            </a:br>
            <a:r>
              <a:rPr lang="en-GB" dirty="0">
                <a:latin typeface="Arial"/>
                <a:cs typeface="Arial"/>
              </a:rPr>
              <a:t>T</a:t>
            </a:r>
            <a:r>
              <a:rPr lang="en-GB" dirty="0" smtClean="0">
                <a:latin typeface="Arial"/>
                <a:cs typeface="Arial"/>
              </a:rPr>
              <a:t>he </a:t>
            </a:r>
            <a:r>
              <a:rPr lang="en-GB" dirty="0">
                <a:latin typeface="Arial"/>
                <a:cs typeface="Arial"/>
              </a:rPr>
              <a:t>keyword </a:t>
            </a:r>
            <a:r>
              <a:rPr lang="en-GB" dirty="0" smtClean="0">
                <a:latin typeface="Arial"/>
                <a:cs typeface="Arial"/>
              </a:rPr>
              <a:t>“woman’s vintage dress” </a:t>
            </a:r>
            <a:r>
              <a:rPr lang="en-GB" dirty="0">
                <a:latin typeface="Arial"/>
                <a:cs typeface="Arial"/>
              </a:rPr>
              <a:t>would be a better choice than the more general keyword </a:t>
            </a:r>
            <a:r>
              <a:rPr lang="en-GB" dirty="0" smtClean="0">
                <a:latin typeface="Arial"/>
                <a:cs typeface="Arial"/>
              </a:rPr>
              <a:t>“woman’s </a:t>
            </a:r>
            <a:r>
              <a:rPr lang="en-GB" dirty="0">
                <a:latin typeface="Arial"/>
                <a:cs typeface="Arial"/>
              </a:rPr>
              <a:t>shoes”, which would likely be used by some people searching for products that their business doesn’t </a:t>
            </a:r>
            <a:r>
              <a:rPr lang="en-GB" dirty="0" smtClean="0">
                <a:latin typeface="Arial"/>
                <a:cs typeface="Arial"/>
              </a:rPr>
              <a:t>offer</a:t>
            </a:r>
            <a:r>
              <a:rPr lang="en-GB" dirty="0" smtClean="0"/>
              <a:t>.  </a:t>
            </a:r>
            <a:endParaRPr lang="en-US" dirty="0"/>
          </a:p>
        </p:txBody>
      </p:sp>
    </p:spTree>
    <p:extLst>
      <p:ext uri="{BB962C8B-B14F-4D97-AF65-F5344CB8AC3E}">
        <p14:creationId xmlns:p14="http://schemas.microsoft.com/office/powerpoint/2010/main" val="74172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3. Use keywords</a:t>
            </a:r>
            <a:endParaRPr lang="en-GB" b="1" dirty="0"/>
          </a:p>
        </p:txBody>
      </p:sp>
      <p:sp>
        <p:nvSpPr>
          <p:cNvPr id="3" name="Content Placeholder 2"/>
          <p:cNvSpPr>
            <a:spLocks noGrp="1"/>
          </p:cNvSpPr>
          <p:nvPr>
            <p:ph idx="1"/>
          </p:nvPr>
        </p:nvSpPr>
        <p:spPr/>
        <p:txBody>
          <a:bodyPr/>
          <a:lstStyle/>
          <a:p>
            <a:r>
              <a:rPr lang="en-GB" dirty="0" smtClean="0"/>
              <a:t>Try </a:t>
            </a:r>
            <a:r>
              <a:rPr lang="en-GB" dirty="0"/>
              <a:t>using keywords that describe your business and the services you offer. </a:t>
            </a:r>
            <a:endParaRPr lang="en-GB" dirty="0" smtClean="0"/>
          </a:p>
          <a:p>
            <a:endParaRPr lang="en-GB" dirty="0"/>
          </a:p>
          <a:p>
            <a:r>
              <a:rPr lang="en-GB" dirty="0" smtClean="0"/>
              <a:t>For </a:t>
            </a:r>
            <a:r>
              <a:rPr lang="en-GB" dirty="0"/>
              <a:t>example, if you’re a </a:t>
            </a:r>
            <a:r>
              <a:rPr lang="en-GB" dirty="0" smtClean="0"/>
              <a:t>windscreen glass replacement </a:t>
            </a:r>
            <a:r>
              <a:rPr lang="en-GB" dirty="0"/>
              <a:t>business, you may want to register </a:t>
            </a:r>
            <a:r>
              <a:rPr lang="en-GB" dirty="0" smtClean="0"/>
              <a:t>WindscreenGlassRepair.com </a:t>
            </a:r>
            <a:r>
              <a:rPr lang="en-GB" dirty="0"/>
              <a:t>or </a:t>
            </a:r>
            <a:r>
              <a:rPr lang="en-GB" dirty="0" smtClean="0"/>
              <a:t>CarGlassReplacement.com</a:t>
            </a:r>
            <a:r>
              <a:rPr lang="en-GB" dirty="0"/>
              <a:t>.</a:t>
            </a:r>
          </a:p>
          <a:p>
            <a:endParaRPr lang="en-US" dirty="0"/>
          </a:p>
        </p:txBody>
      </p:sp>
    </p:spTree>
    <p:extLst>
      <p:ext uri="{BB962C8B-B14F-4D97-AF65-F5344CB8AC3E}">
        <p14:creationId xmlns:p14="http://schemas.microsoft.com/office/powerpoint/2010/main" val="1838606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5491" y="818488"/>
            <a:ext cx="7206261" cy="6463309"/>
          </a:xfrm>
          <a:prstGeom prst="rect">
            <a:avLst/>
          </a:prstGeom>
        </p:spPr>
        <p:txBody>
          <a:bodyPr wrap="square">
            <a:spAutoFit/>
          </a:bodyPr>
          <a:lstStyle/>
          <a:p>
            <a:r>
              <a:rPr lang="en-GB" b="1" dirty="0">
                <a:latin typeface="Arial"/>
                <a:cs typeface="Arial"/>
              </a:rPr>
              <a:t>Search volume</a:t>
            </a:r>
            <a:endParaRPr lang="en-GB" dirty="0">
              <a:latin typeface="Arial"/>
              <a:cs typeface="Arial"/>
            </a:endParaRPr>
          </a:p>
          <a:p>
            <a:r>
              <a:rPr lang="en-GB" dirty="0">
                <a:latin typeface="Arial"/>
                <a:cs typeface="Arial"/>
              </a:rPr>
              <a:t>While it’s important to focus on targeted keywords that are highly relevant to your business, you also need to strike a balance with search volume – how many people are actually searching for the keyword on Google. Generally, the more targeted a keyword is, the lower its search volume.</a:t>
            </a:r>
          </a:p>
          <a:p>
            <a:endParaRPr lang="en-GB" b="1" dirty="0" smtClean="0">
              <a:latin typeface="Arial"/>
              <a:cs typeface="Arial"/>
            </a:endParaRPr>
          </a:p>
          <a:p>
            <a:r>
              <a:rPr lang="en-GB" b="1" dirty="0" smtClean="0">
                <a:latin typeface="Arial"/>
                <a:cs typeface="Arial"/>
              </a:rPr>
              <a:t>Cost</a:t>
            </a:r>
            <a:endParaRPr lang="en-GB" dirty="0">
              <a:latin typeface="Arial"/>
              <a:cs typeface="Arial"/>
            </a:endParaRPr>
          </a:p>
          <a:p>
            <a:r>
              <a:rPr lang="en-GB" dirty="0">
                <a:latin typeface="Arial"/>
                <a:cs typeface="Arial"/>
              </a:rPr>
              <a:t>How much will you have to pay each time someone clicks on your ad after searching for this keyword? While not particularly accurate, the Keyword Tool’s Approximate CPC gives you some idea of how expensive a keyword is</a:t>
            </a:r>
            <a:r>
              <a:rPr lang="en-GB" dirty="0" smtClean="0">
                <a:latin typeface="Arial"/>
                <a:cs typeface="Arial"/>
              </a:rPr>
              <a:t>.</a:t>
            </a:r>
            <a:endParaRPr lang="en-GB" dirty="0">
              <a:latin typeface="Arial"/>
              <a:cs typeface="Arial"/>
            </a:endParaRPr>
          </a:p>
          <a:p>
            <a:endParaRPr lang="en-GB" dirty="0" smtClean="0">
              <a:latin typeface="Arial"/>
              <a:cs typeface="Arial"/>
            </a:endParaRPr>
          </a:p>
          <a:p>
            <a:r>
              <a:rPr lang="en-GB" b="1" dirty="0">
                <a:latin typeface="Arial"/>
                <a:cs typeface="Arial"/>
              </a:rPr>
              <a:t>Choosing keyword match </a:t>
            </a:r>
            <a:r>
              <a:rPr lang="en-GB" b="1" dirty="0" smtClean="0">
                <a:latin typeface="Arial"/>
                <a:cs typeface="Arial"/>
              </a:rPr>
              <a:t>types</a:t>
            </a:r>
          </a:p>
          <a:p>
            <a:endParaRPr lang="en-GB" b="1" dirty="0">
              <a:latin typeface="Arial"/>
              <a:cs typeface="Arial"/>
            </a:endParaRPr>
          </a:p>
          <a:p>
            <a:r>
              <a:rPr lang="en-GB" dirty="0">
                <a:latin typeface="Arial"/>
                <a:cs typeface="Arial"/>
              </a:rPr>
              <a:t>You’d think that by now we’d be done with keywords. Not quite. For each keyword in an Adwords account, a “match type” must also be chosen, which controls which search queries are eligible to trigger your ad. Correct match type selection can be the difference between a highly profitable Adwords account, and one that wastes money.</a:t>
            </a:r>
          </a:p>
          <a:p>
            <a:endParaRPr lang="en-GB" dirty="0" smtClean="0">
              <a:latin typeface="Arial"/>
              <a:cs typeface="Arial"/>
            </a:endParaRPr>
          </a:p>
          <a:p>
            <a:endParaRPr lang="en-GB" dirty="0">
              <a:latin typeface="Arial"/>
              <a:cs typeface="Arial"/>
            </a:endParaRPr>
          </a:p>
          <a:p>
            <a:endParaRPr lang="en-GB" dirty="0">
              <a:latin typeface="Arial"/>
              <a:cs typeface="Arial"/>
            </a:endParaRPr>
          </a:p>
        </p:txBody>
      </p:sp>
    </p:spTree>
    <p:extLst>
      <p:ext uri="{BB962C8B-B14F-4D97-AF65-F5344CB8AC3E}">
        <p14:creationId xmlns:p14="http://schemas.microsoft.com/office/powerpoint/2010/main" val="34212320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0958" y="751482"/>
            <a:ext cx="8460515" cy="369332"/>
          </a:xfrm>
          <a:prstGeom prst="rect">
            <a:avLst/>
          </a:prstGeom>
          <a:noFill/>
        </p:spPr>
        <p:txBody>
          <a:bodyPr wrap="square" rtlCol="0">
            <a:spAutoFit/>
          </a:bodyPr>
          <a:lstStyle/>
          <a:p>
            <a:endParaRPr lang="en-US" dirty="0"/>
          </a:p>
        </p:txBody>
      </p:sp>
      <p:sp>
        <p:nvSpPr>
          <p:cNvPr id="5" name="Rectangle 4"/>
          <p:cNvSpPr/>
          <p:nvPr/>
        </p:nvSpPr>
        <p:spPr>
          <a:xfrm>
            <a:off x="1101038" y="639370"/>
            <a:ext cx="7363552" cy="4524316"/>
          </a:xfrm>
          <a:prstGeom prst="rect">
            <a:avLst/>
          </a:prstGeom>
        </p:spPr>
        <p:txBody>
          <a:bodyPr wrap="square">
            <a:spAutoFit/>
          </a:bodyPr>
          <a:lstStyle/>
          <a:p>
            <a:r>
              <a:rPr lang="en-GB" b="1" dirty="0">
                <a:latin typeface="Arial"/>
                <a:cs typeface="Arial"/>
              </a:rPr>
              <a:t>Broad match</a:t>
            </a:r>
            <a:endParaRPr lang="en-GB" dirty="0">
              <a:latin typeface="Arial"/>
              <a:cs typeface="Arial"/>
            </a:endParaRPr>
          </a:p>
          <a:p>
            <a:r>
              <a:rPr lang="en-GB" dirty="0">
                <a:latin typeface="Arial"/>
                <a:cs typeface="Arial"/>
              </a:rPr>
              <a:t>Broad match is the default option in Adwords, and allows you to reach the largest number of people, but provides the least control over when your ads are shown. For example, if you use the keyword “mens shoes”, your ad will be displayed to people searching for “mens shoes”, “shoes for men online”, and potentially a whole variety of irrelevant search queries such as “brown shoe polish”</a:t>
            </a:r>
            <a:r>
              <a:rPr lang="en-GB" dirty="0" smtClean="0">
                <a:latin typeface="Arial"/>
                <a:cs typeface="Arial"/>
              </a:rPr>
              <a:t>.</a:t>
            </a:r>
          </a:p>
          <a:p>
            <a:endParaRPr lang="en-GB" dirty="0">
              <a:latin typeface="Arial"/>
              <a:cs typeface="Arial"/>
            </a:endParaRPr>
          </a:p>
          <a:p>
            <a:r>
              <a:rPr lang="en-GB" b="1" dirty="0">
                <a:latin typeface="Arial"/>
                <a:cs typeface="Arial"/>
              </a:rPr>
              <a:t>Phrase match</a:t>
            </a:r>
            <a:endParaRPr lang="en-GB" dirty="0">
              <a:latin typeface="Arial"/>
              <a:cs typeface="Arial"/>
            </a:endParaRPr>
          </a:p>
          <a:p>
            <a:r>
              <a:rPr lang="en-GB" dirty="0">
                <a:latin typeface="Arial"/>
                <a:cs typeface="Arial"/>
              </a:rPr>
              <a:t>Phrase match provides more control than broad match, but reaches a smaller audience. For a phrase match keyword to display your ad, someone must enter a search into Google that contains your keyword in the same order that you typed it. For example, for the phrase match keyword “mens shoes”, your ad would be displayed to people searching for “mens shoes”, “cheap mens shoes” or “leather mens shoes </a:t>
            </a:r>
            <a:r>
              <a:rPr lang="en-GB" dirty="0" smtClean="0">
                <a:latin typeface="Arial"/>
                <a:cs typeface="Arial"/>
              </a:rPr>
              <a:t>henley”.</a:t>
            </a:r>
            <a:endParaRPr lang="en-GB" dirty="0">
              <a:latin typeface="Arial"/>
              <a:cs typeface="Arial"/>
            </a:endParaRPr>
          </a:p>
        </p:txBody>
      </p:sp>
    </p:spTree>
    <p:extLst>
      <p:ext uri="{BB962C8B-B14F-4D97-AF65-F5344CB8AC3E}">
        <p14:creationId xmlns:p14="http://schemas.microsoft.com/office/powerpoint/2010/main" val="511866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6363" y="1028343"/>
            <a:ext cx="7596576" cy="4524316"/>
          </a:xfrm>
          <a:prstGeom prst="rect">
            <a:avLst/>
          </a:prstGeom>
        </p:spPr>
        <p:txBody>
          <a:bodyPr wrap="square">
            <a:spAutoFit/>
          </a:bodyPr>
          <a:lstStyle/>
          <a:p>
            <a:r>
              <a:rPr lang="en-GB" b="1" dirty="0">
                <a:latin typeface="Arial"/>
                <a:cs typeface="Arial"/>
              </a:rPr>
              <a:t>How many campaigns do I need</a:t>
            </a:r>
            <a:r>
              <a:rPr lang="en-GB" b="1" dirty="0" smtClean="0">
                <a:latin typeface="Arial"/>
                <a:cs typeface="Arial"/>
              </a:rPr>
              <a:t>?</a:t>
            </a:r>
          </a:p>
          <a:p>
            <a:endParaRPr lang="en-GB" dirty="0">
              <a:latin typeface="Arial"/>
              <a:cs typeface="Arial"/>
            </a:endParaRPr>
          </a:p>
          <a:p>
            <a:r>
              <a:rPr lang="en-GB" dirty="0">
                <a:latin typeface="Arial"/>
                <a:cs typeface="Arial"/>
              </a:rPr>
              <a:t>There’s a number of reasons why you might want to create multiple campaigns. These include separating advertising based on:</a:t>
            </a:r>
          </a:p>
          <a:p>
            <a:pPr marL="285750" lvl="0" indent="-285750">
              <a:buFont typeface="Arial"/>
              <a:buChar char="•"/>
            </a:pPr>
            <a:r>
              <a:rPr lang="en-GB" dirty="0">
                <a:latin typeface="Arial"/>
                <a:cs typeface="Arial"/>
              </a:rPr>
              <a:t>Different products or services</a:t>
            </a:r>
          </a:p>
          <a:p>
            <a:pPr marL="285750" lvl="0" indent="-285750">
              <a:buFont typeface="Arial"/>
              <a:buChar char="•"/>
            </a:pPr>
            <a:r>
              <a:rPr lang="en-GB" dirty="0">
                <a:latin typeface="Arial"/>
                <a:cs typeface="Arial"/>
              </a:rPr>
              <a:t>Different budgets</a:t>
            </a:r>
          </a:p>
          <a:p>
            <a:pPr marL="285750" lvl="0" indent="-285750">
              <a:buFont typeface="Arial"/>
              <a:buChar char="•"/>
            </a:pPr>
            <a:r>
              <a:rPr lang="en-GB" dirty="0">
                <a:latin typeface="Arial"/>
                <a:cs typeface="Arial"/>
              </a:rPr>
              <a:t>Geographical location</a:t>
            </a:r>
          </a:p>
          <a:p>
            <a:pPr marL="285750" lvl="0" indent="-285750">
              <a:buFont typeface="Arial"/>
              <a:buChar char="•"/>
            </a:pPr>
            <a:r>
              <a:rPr lang="en-GB" dirty="0">
                <a:latin typeface="Arial"/>
                <a:cs typeface="Arial"/>
              </a:rPr>
              <a:t>Network (this guide focuses only on the Search Network, however when using the Display Network you should always use separate campaigns</a:t>
            </a:r>
            <a:r>
              <a:rPr lang="en-GB" dirty="0" smtClean="0">
                <a:latin typeface="Arial"/>
                <a:cs typeface="Arial"/>
              </a:rPr>
              <a:t>)</a:t>
            </a:r>
            <a:br>
              <a:rPr lang="en-GB" dirty="0" smtClean="0">
                <a:latin typeface="Arial"/>
                <a:cs typeface="Arial"/>
              </a:rPr>
            </a:br>
            <a:endParaRPr lang="en-GB" dirty="0">
              <a:latin typeface="Arial"/>
              <a:cs typeface="Arial"/>
            </a:endParaRPr>
          </a:p>
          <a:p>
            <a:r>
              <a:rPr lang="en-GB" b="1" dirty="0">
                <a:latin typeface="Arial"/>
                <a:cs typeface="Arial"/>
              </a:rPr>
              <a:t>How many ad groups do I need</a:t>
            </a:r>
            <a:r>
              <a:rPr lang="en-GB" b="1" dirty="0" smtClean="0">
                <a:latin typeface="Arial"/>
                <a:cs typeface="Arial"/>
              </a:rPr>
              <a:t>?</a:t>
            </a:r>
          </a:p>
          <a:p>
            <a:endParaRPr lang="en-GB" dirty="0">
              <a:latin typeface="Arial"/>
              <a:cs typeface="Arial"/>
            </a:endParaRPr>
          </a:p>
          <a:p>
            <a:r>
              <a:rPr lang="en-GB" dirty="0">
                <a:latin typeface="Arial"/>
                <a:cs typeface="Arial"/>
              </a:rPr>
              <a:t>Within each campaign, you’ll need to create at least one ad group, which is a collection of keywords and ads. As a general rule, you should aim for at least three ad groups per campaign.</a:t>
            </a:r>
          </a:p>
        </p:txBody>
      </p:sp>
    </p:spTree>
    <p:extLst>
      <p:ext uri="{BB962C8B-B14F-4D97-AF65-F5344CB8AC3E}">
        <p14:creationId xmlns:p14="http://schemas.microsoft.com/office/powerpoint/2010/main" val="1260321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012" y="434470"/>
            <a:ext cx="8383032" cy="5632312"/>
          </a:xfrm>
          <a:prstGeom prst="rect">
            <a:avLst/>
          </a:prstGeom>
        </p:spPr>
        <p:txBody>
          <a:bodyPr wrap="square">
            <a:spAutoFit/>
          </a:bodyPr>
          <a:lstStyle/>
          <a:p>
            <a:r>
              <a:rPr lang="en-GB" b="1" dirty="0">
                <a:latin typeface="Arial"/>
                <a:cs typeface="Arial"/>
              </a:rPr>
              <a:t>Writing compelling ads</a:t>
            </a:r>
            <a:endParaRPr lang="en-GB" dirty="0">
              <a:latin typeface="Arial"/>
              <a:cs typeface="Arial"/>
            </a:endParaRPr>
          </a:p>
          <a:p>
            <a:r>
              <a:rPr lang="en-GB" dirty="0">
                <a:latin typeface="Arial"/>
                <a:cs typeface="Arial"/>
              </a:rPr>
              <a:t>Ok, we’re ready to start writing some ads. While a complete guide to ad copywriting is beyond the scope of this guide, there are a few things you should keep in mind when writing your ads:</a:t>
            </a:r>
          </a:p>
          <a:p>
            <a:r>
              <a:rPr lang="en-GB" b="1" dirty="0">
                <a:latin typeface="Arial"/>
                <a:cs typeface="Arial"/>
              </a:rPr>
              <a:t>Know your USP</a:t>
            </a:r>
            <a:endParaRPr lang="en-GB" dirty="0">
              <a:latin typeface="Arial"/>
              <a:cs typeface="Arial"/>
            </a:endParaRPr>
          </a:p>
          <a:p>
            <a:r>
              <a:rPr lang="en-GB" dirty="0">
                <a:latin typeface="Arial"/>
                <a:cs typeface="Arial"/>
              </a:rPr>
              <a:t>Your USP, or Unique Selling Proposition, explains why a prospective customer should buy your product or service instead of a competitor’s. Including this in your ad will differentiate it from all of the other ads/search results around it.</a:t>
            </a:r>
          </a:p>
          <a:p>
            <a:r>
              <a:rPr lang="en-GB" b="1" dirty="0">
                <a:latin typeface="Arial"/>
                <a:cs typeface="Arial"/>
              </a:rPr>
              <a:t>Think like the searcher</a:t>
            </a:r>
            <a:endParaRPr lang="en-GB" dirty="0">
              <a:latin typeface="Arial"/>
              <a:cs typeface="Arial"/>
            </a:endParaRPr>
          </a:p>
          <a:p>
            <a:r>
              <a:rPr lang="en-GB" dirty="0">
                <a:latin typeface="Arial"/>
                <a:cs typeface="Arial"/>
              </a:rPr>
              <a:t>Try to put yourself in the position of someone searching for one of your keywords in Google. What do they want to know about your product/service? What might their objections or concerns be? Answer these questions in your ad if you can.</a:t>
            </a:r>
          </a:p>
          <a:p>
            <a:r>
              <a:rPr lang="en-GB" b="1" dirty="0">
                <a:latin typeface="Arial"/>
                <a:cs typeface="Arial"/>
              </a:rPr>
              <a:t>Include your keyword</a:t>
            </a:r>
            <a:endParaRPr lang="en-GB" dirty="0">
              <a:latin typeface="Arial"/>
              <a:cs typeface="Arial"/>
            </a:endParaRPr>
          </a:p>
          <a:p>
            <a:r>
              <a:rPr lang="en-GB" dirty="0">
                <a:latin typeface="Arial"/>
                <a:cs typeface="Arial"/>
              </a:rPr>
              <a:t>Ads that include the keyword, especially in the heading, tend to receive more clicks than ads that don’t. One reason for this is that when a keyword is included in ad text, Google highlights those words in bold, making it more eye-catching.</a:t>
            </a:r>
          </a:p>
          <a:p>
            <a:r>
              <a:rPr lang="en-GB" b="1" dirty="0">
                <a:latin typeface="Arial"/>
                <a:cs typeface="Arial"/>
              </a:rPr>
              <a:t>Include a call to action</a:t>
            </a:r>
            <a:endParaRPr lang="en-GB" dirty="0">
              <a:latin typeface="Arial"/>
              <a:cs typeface="Arial"/>
            </a:endParaRPr>
          </a:p>
          <a:p>
            <a:r>
              <a:rPr lang="en-GB" dirty="0">
                <a:latin typeface="Arial"/>
                <a:cs typeface="Arial"/>
              </a:rPr>
              <a:t>A Call To Action tells the searcher what you want them to do once they arrive on your site. For an ecommerce website, this might be “Buy Online Now”. This also helps to filter out people who aren’t going to take the action that you require</a:t>
            </a:r>
            <a:r>
              <a:rPr lang="en-GB" dirty="0" smtClean="0"/>
              <a:t>.</a:t>
            </a:r>
            <a:endParaRPr lang="en-GB" dirty="0"/>
          </a:p>
        </p:txBody>
      </p:sp>
    </p:spTree>
    <p:extLst>
      <p:ext uri="{BB962C8B-B14F-4D97-AF65-F5344CB8AC3E}">
        <p14:creationId xmlns:p14="http://schemas.microsoft.com/office/powerpoint/2010/main" val="10754480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012" y="434470"/>
            <a:ext cx="8383032" cy="5632312"/>
          </a:xfrm>
          <a:prstGeom prst="rect">
            <a:avLst/>
          </a:prstGeom>
        </p:spPr>
        <p:txBody>
          <a:bodyPr wrap="square">
            <a:spAutoFit/>
          </a:bodyPr>
          <a:lstStyle/>
          <a:p>
            <a:r>
              <a:rPr lang="en-GB" b="1" dirty="0">
                <a:latin typeface="Arial"/>
                <a:cs typeface="Arial"/>
              </a:rPr>
              <a:t>Writing compelling ads</a:t>
            </a:r>
            <a:endParaRPr lang="en-GB" dirty="0">
              <a:latin typeface="Arial"/>
              <a:cs typeface="Arial"/>
            </a:endParaRPr>
          </a:p>
          <a:p>
            <a:r>
              <a:rPr lang="en-GB" dirty="0">
                <a:latin typeface="Arial"/>
                <a:cs typeface="Arial"/>
              </a:rPr>
              <a:t>Ok, we’re ready to start writing some ads. While a complete guide to ad copywriting is beyond the scope of this guide, there are a few things you should keep in mind when writing your ads:</a:t>
            </a:r>
          </a:p>
          <a:p>
            <a:r>
              <a:rPr lang="en-GB" b="1" dirty="0">
                <a:latin typeface="Arial"/>
                <a:cs typeface="Arial"/>
              </a:rPr>
              <a:t>Know your USP</a:t>
            </a:r>
            <a:endParaRPr lang="en-GB" dirty="0">
              <a:latin typeface="Arial"/>
              <a:cs typeface="Arial"/>
            </a:endParaRPr>
          </a:p>
          <a:p>
            <a:r>
              <a:rPr lang="en-GB" dirty="0">
                <a:latin typeface="Arial"/>
                <a:cs typeface="Arial"/>
              </a:rPr>
              <a:t>Your USP, or Unique Selling Proposition, explains why a prospective customer should buy your product or service instead of a competitor’s. Including this in your ad will differentiate it from all of the other ads/search results around it.</a:t>
            </a:r>
          </a:p>
          <a:p>
            <a:r>
              <a:rPr lang="en-GB" b="1" dirty="0">
                <a:latin typeface="Arial"/>
                <a:cs typeface="Arial"/>
              </a:rPr>
              <a:t>Think like the searcher</a:t>
            </a:r>
            <a:endParaRPr lang="en-GB" dirty="0">
              <a:latin typeface="Arial"/>
              <a:cs typeface="Arial"/>
            </a:endParaRPr>
          </a:p>
          <a:p>
            <a:r>
              <a:rPr lang="en-GB" dirty="0">
                <a:latin typeface="Arial"/>
                <a:cs typeface="Arial"/>
              </a:rPr>
              <a:t>Try to put yourself in the position of someone searching for one of your keywords in Google. What do they want to know about your product/service? What might their objections or concerns be? Answer these questions in your ad if you can.</a:t>
            </a:r>
          </a:p>
          <a:p>
            <a:r>
              <a:rPr lang="en-GB" b="1" dirty="0">
                <a:latin typeface="Arial"/>
                <a:cs typeface="Arial"/>
              </a:rPr>
              <a:t>Include your keyword</a:t>
            </a:r>
            <a:endParaRPr lang="en-GB" dirty="0">
              <a:latin typeface="Arial"/>
              <a:cs typeface="Arial"/>
            </a:endParaRPr>
          </a:p>
          <a:p>
            <a:r>
              <a:rPr lang="en-GB" dirty="0">
                <a:latin typeface="Arial"/>
                <a:cs typeface="Arial"/>
              </a:rPr>
              <a:t>Ads that include the keyword, especially in the heading, tend to receive more clicks than ads that don’t. One reason for this is that when a keyword is included in ad text, Google highlights those words in bold, making it more eye-catching.</a:t>
            </a:r>
          </a:p>
          <a:p>
            <a:r>
              <a:rPr lang="en-GB" b="1" dirty="0">
                <a:latin typeface="Arial"/>
                <a:cs typeface="Arial"/>
              </a:rPr>
              <a:t>Include a call to action</a:t>
            </a:r>
            <a:endParaRPr lang="en-GB" dirty="0">
              <a:latin typeface="Arial"/>
              <a:cs typeface="Arial"/>
            </a:endParaRPr>
          </a:p>
          <a:p>
            <a:r>
              <a:rPr lang="en-GB" dirty="0">
                <a:latin typeface="Arial"/>
                <a:cs typeface="Arial"/>
              </a:rPr>
              <a:t>A Call To Action tells the searcher what you want them to do once they arrive on your site. For an ecommerce website, this might be “Buy Online Now”. This also helps to filter out people who aren’t going to take the action that you require</a:t>
            </a:r>
            <a:r>
              <a:rPr lang="en-GB" dirty="0" smtClean="0"/>
              <a:t>.</a:t>
            </a:r>
            <a:endParaRPr lang="en-GB" dirty="0"/>
          </a:p>
        </p:txBody>
      </p:sp>
    </p:spTree>
    <p:extLst>
      <p:ext uri="{BB962C8B-B14F-4D97-AF65-F5344CB8AC3E}">
        <p14:creationId xmlns:p14="http://schemas.microsoft.com/office/powerpoint/2010/main" val="2034649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012" y="178150"/>
            <a:ext cx="8383032" cy="4801315"/>
          </a:xfrm>
          <a:prstGeom prst="rect">
            <a:avLst/>
          </a:prstGeom>
        </p:spPr>
        <p:txBody>
          <a:bodyPr wrap="square">
            <a:spAutoFit/>
          </a:bodyPr>
          <a:lstStyle/>
          <a:p>
            <a:r>
              <a:rPr lang="en-GB" b="1" dirty="0" smtClean="0">
                <a:latin typeface="Arial"/>
                <a:cs typeface="Arial"/>
              </a:rPr>
              <a:t>Ad rules</a:t>
            </a:r>
            <a:endParaRPr lang="en-GB" dirty="0" smtClean="0">
              <a:latin typeface="Arial"/>
              <a:cs typeface="Arial"/>
            </a:endParaRPr>
          </a:p>
          <a:p>
            <a:r>
              <a:rPr lang="en-GB" dirty="0" smtClean="0">
                <a:latin typeface="Arial"/>
                <a:cs typeface="Arial"/>
              </a:rPr>
              <a:t>If your ad doesn’t meet Google’s rules, it will be disapproved. These include ad formatting rules and Google’s general advertising policies.</a:t>
            </a:r>
          </a:p>
          <a:p>
            <a:endParaRPr lang="en-GB" b="1" dirty="0" smtClean="0">
              <a:latin typeface="Arial"/>
              <a:cs typeface="Arial"/>
            </a:endParaRPr>
          </a:p>
          <a:p>
            <a:r>
              <a:rPr lang="en-GB" b="1" dirty="0" smtClean="0">
                <a:latin typeface="Arial"/>
                <a:cs typeface="Arial"/>
              </a:rPr>
              <a:t>Setting up conversion tracking</a:t>
            </a:r>
            <a:endParaRPr lang="en-GB" dirty="0" smtClean="0">
              <a:latin typeface="Arial"/>
              <a:cs typeface="Arial"/>
            </a:endParaRPr>
          </a:p>
          <a:p>
            <a:r>
              <a:rPr lang="en-GB" dirty="0" smtClean="0">
                <a:latin typeface="Arial"/>
                <a:cs typeface="Arial"/>
              </a:rPr>
              <a:t>Access to proper metrics is essential to managing your Adwords account – without them there is no way of knowing if you are achieving your goals, or which advertising (campaigns, ad groups and keywords) is profitable and which are not.</a:t>
            </a:r>
          </a:p>
          <a:p>
            <a:r>
              <a:rPr lang="en-GB" dirty="0" smtClean="0">
                <a:latin typeface="Arial"/>
                <a:cs typeface="Arial"/>
              </a:rPr>
              <a:t>Adwords conversion tracking tool provides important data relating to what a searcher does after clicking on your ad (whether they purchase, submit an enquiry via a contact form, etc.), which allows you to make advertising decisions based on what is actually getting results.</a:t>
            </a:r>
          </a:p>
          <a:p>
            <a:r>
              <a:rPr lang="en-GB" dirty="0" smtClean="0">
                <a:latin typeface="Arial"/>
                <a:cs typeface="Arial"/>
              </a:rPr>
              <a:t>Once you’ve add conversion tracking, you’ll have access to the following metrics:</a:t>
            </a:r>
          </a:p>
          <a:p>
            <a:pPr lvl="0"/>
            <a:r>
              <a:rPr lang="en-GB" dirty="0" smtClean="0">
                <a:latin typeface="Arial"/>
                <a:cs typeface="Arial"/>
              </a:rPr>
              <a:t>Cost Per Conversion (how much are you paying for a sale, phone call, etc.)</a:t>
            </a:r>
          </a:p>
          <a:p>
            <a:pPr lvl="0"/>
            <a:r>
              <a:rPr lang="en-GB" dirty="0" smtClean="0">
                <a:latin typeface="Arial"/>
                <a:cs typeface="Arial"/>
              </a:rPr>
              <a:t>Conversion Rate (what percentage of visitors are completing a transaction, contacting you, etc.)</a:t>
            </a:r>
          </a:p>
        </p:txBody>
      </p:sp>
    </p:spTree>
    <p:extLst>
      <p:ext uri="{BB962C8B-B14F-4D97-AF65-F5344CB8AC3E}">
        <p14:creationId xmlns:p14="http://schemas.microsoft.com/office/powerpoint/2010/main" val="41761458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012" y="178150"/>
            <a:ext cx="8383032" cy="4801315"/>
          </a:xfrm>
          <a:prstGeom prst="rect">
            <a:avLst/>
          </a:prstGeom>
        </p:spPr>
        <p:txBody>
          <a:bodyPr wrap="square">
            <a:spAutoFit/>
          </a:bodyPr>
          <a:lstStyle/>
          <a:p>
            <a:pPr lvl="0"/>
            <a:endParaRPr lang="en-GB" dirty="0" smtClean="0">
              <a:latin typeface="Arial"/>
              <a:cs typeface="Arial"/>
            </a:endParaRPr>
          </a:p>
          <a:p>
            <a:pPr lvl="0"/>
            <a:endParaRPr lang="en-GB" dirty="0">
              <a:latin typeface="Arial"/>
              <a:cs typeface="Arial"/>
            </a:endParaRPr>
          </a:p>
          <a:p>
            <a:pPr lvl="0"/>
            <a:r>
              <a:rPr lang="en-GB" b="1" dirty="0" smtClean="0">
                <a:latin typeface="Arial"/>
                <a:cs typeface="Arial"/>
              </a:rPr>
              <a:t>Total Conversions (total number of transactions, phone calls, etc.)</a:t>
            </a:r>
          </a:p>
          <a:p>
            <a:pPr lvl="0"/>
            <a:endParaRPr lang="en-GB" dirty="0" smtClean="0">
              <a:latin typeface="Arial"/>
              <a:cs typeface="Arial"/>
            </a:endParaRPr>
          </a:p>
          <a:p>
            <a:r>
              <a:rPr lang="en-GB" dirty="0" smtClean="0">
                <a:latin typeface="Arial"/>
                <a:cs typeface="Arial"/>
              </a:rPr>
              <a:t>Once you have conversion tracking installed, you’ll be able to easily identify where you’re getting results and where you’re not, and then make changes accordingly. Without it, you’re essentially “flying blind”, almost certainly wasting money as a result.</a:t>
            </a:r>
          </a:p>
          <a:p>
            <a:r>
              <a:rPr lang="en-GB" dirty="0" smtClean="0">
                <a:latin typeface="Arial"/>
                <a:cs typeface="Arial"/>
              </a:rPr>
              <a:t>We’ve worked with clients who have wasted thousands of dollars on Adwords (before hiring us) that could have been easily avoided had they been using conversion tracking.</a:t>
            </a:r>
          </a:p>
          <a:p>
            <a:r>
              <a:rPr lang="en-GB" dirty="0" smtClean="0">
                <a:latin typeface="Arial"/>
                <a:cs typeface="Arial"/>
              </a:rPr>
              <a:t>In order to use the Adwords conversion tracking, you’ll need to add a piece of code to your website. </a:t>
            </a:r>
          </a:p>
          <a:p>
            <a:endParaRPr lang="en-GB" dirty="0">
              <a:latin typeface="Arial"/>
              <a:cs typeface="Arial"/>
            </a:endParaRPr>
          </a:p>
          <a:p>
            <a:r>
              <a:rPr lang="en-GB" dirty="0" smtClean="0">
                <a:latin typeface="Arial"/>
                <a:cs typeface="Arial"/>
                <a:hlinkClick r:id="rId2"/>
              </a:rPr>
              <a:t>https://support.google.com/adwords/answer/1722054?hl=en</a:t>
            </a:r>
            <a:r>
              <a:rPr lang="en-GB" dirty="0" smtClean="0">
                <a:latin typeface="Arial"/>
                <a:cs typeface="Arial"/>
              </a:rPr>
              <a:t> </a:t>
            </a:r>
          </a:p>
          <a:p>
            <a:endParaRPr lang="en-GB" dirty="0" smtClean="0"/>
          </a:p>
          <a:p>
            <a:endParaRPr lang="en-GB" dirty="0" smtClean="0"/>
          </a:p>
        </p:txBody>
      </p:sp>
    </p:spTree>
    <p:extLst>
      <p:ext uri="{BB962C8B-B14F-4D97-AF65-F5344CB8AC3E}">
        <p14:creationId xmlns:p14="http://schemas.microsoft.com/office/powerpoint/2010/main" val="6634518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15 at 12.47.46.png"/>
          <p:cNvPicPr>
            <a:picLocks noGrp="1" noChangeAspect="1"/>
          </p:cNvPicPr>
          <p:nvPr>
            <p:ph idx="1"/>
          </p:nvPr>
        </p:nvPicPr>
        <p:blipFill>
          <a:blip r:embed="rId2">
            <a:extLst>
              <a:ext uri="{28A0092B-C50C-407E-A947-70E740481C1C}">
                <a14:useLocalDpi xmlns:a14="http://schemas.microsoft.com/office/drawing/2010/main" val="0"/>
              </a:ext>
            </a:extLst>
          </a:blip>
          <a:srcRect t="-65235" b="-65235"/>
          <a:stretch>
            <a:fillRect/>
          </a:stretch>
        </p:blipFill>
        <p:spPr/>
      </p:pic>
    </p:spTree>
    <p:extLst>
      <p:ext uri="{BB962C8B-B14F-4D97-AF65-F5344CB8AC3E}">
        <p14:creationId xmlns:p14="http://schemas.microsoft.com/office/powerpoint/2010/main" val="11733157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1-15 at 12.49.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89514"/>
          </a:xfrm>
          <a:prstGeom prst="rect">
            <a:avLst/>
          </a:prstGeom>
        </p:spPr>
      </p:pic>
    </p:spTree>
    <p:extLst>
      <p:ext uri="{BB962C8B-B14F-4D97-AF65-F5344CB8AC3E}">
        <p14:creationId xmlns:p14="http://schemas.microsoft.com/office/powerpoint/2010/main" val="20996966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15 at 12.49.20.png"/>
          <p:cNvPicPr>
            <a:picLocks noGrp="1" noChangeAspect="1"/>
          </p:cNvPicPr>
          <p:nvPr>
            <p:ph idx="1"/>
          </p:nvPr>
        </p:nvPicPr>
        <p:blipFill>
          <a:blip r:embed="rId2">
            <a:extLst>
              <a:ext uri="{28A0092B-C50C-407E-A947-70E740481C1C}">
                <a14:useLocalDpi xmlns:a14="http://schemas.microsoft.com/office/drawing/2010/main" val="0"/>
              </a:ext>
            </a:extLst>
          </a:blip>
          <a:srcRect l="-51096" r="-51096"/>
          <a:stretch>
            <a:fillRect/>
          </a:stretch>
        </p:blipFill>
        <p:spPr>
          <a:xfrm>
            <a:off x="346514" y="877845"/>
            <a:ext cx="8229600" cy="4525963"/>
          </a:xfrm>
        </p:spPr>
      </p:pic>
    </p:spTree>
    <p:extLst>
      <p:ext uri="{BB962C8B-B14F-4D97-AF65-F5344CB8AC3E}">
        <p14:creationId xmlns:p14="http://schemas.microsoft.com/office/powerpoint/2010/main" val="270683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Remember!</a:t>
            </a:r>
            <a:endParaRPr lang="en-US" b="1" dirty="0"/>
          </a:p>
        </p:txBody>
      </p:sp>
      <p:sp>
        <p:nvSpPr>
          <p:cNvPr id="3" name="Content Placeholder 2"/>
          <p:cNvSpPr>
            <a:spLocks noGrp="1"/>
          </p:cNvSpPr>
          <p:nvPr>
            <p:ph idx="1"/>
          </p:nvPr>
        </p:nvSpPr>
        <p:spPr/>
        <p:txBody>
          <a:bodyPr>
            <a:normAutofit lnSpcReduction="10000"/>
          </a:bodyPr>
          <a:lstStyle/>
          <a:p>
            <a:r>
              <a:rPr lang="en-US" dirty="0" smtClean="0"/>
              <a:t>Having your name as a domain is a good thing, however, you will need to work on the SEO side to build awareness and traffic.</a:t>
            </a:r>
          </a:p>
          <a:p>
            <a:r>
              <a:rPr lang="en-US" dirty="0" smtClean="0"/>
              <a:t>For example – I own AshleyMackie.com – however, I needed to purchase talentedmarketing.com</a:t>
            </a:r>
            <a:r>
              <a:rPr lang="en-US" dirty="0"/>
              <a:t> </a:t>
            </a:r>
            <a:r>
              <a:rPr lang="en-US" dirty="0" smtClean="0"/>
              <a:t>as I felt the traffic rate was very low.  </a:t>
            </a:r>
          </a:p>
          <a:p>
            <a:r>
              <a:rPr lang="en-US" dirty="0" smtClean="0"/>
              <a:t>Talentedmarketing.com now ranks number one out of 36,200,000 results</a:t>
            </a:r>
            <a:endParaRPr lang="en-US" dirty="0"/>
          </a:p>
        </p:txBody>
      </p:sp>
    </p:spTree>
    <p:extLst>
      <p:ext uri="{BB962C8B-B14F-4D97-AF65-F5344CB8AC3E}">
        <p14:creationId xmlns:p14="http://schemas.microsoft.com/office/powerpoint/2010/main" val="30438401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1-15 at 12.49.37.png"/>
          <p:cNvPicPr>
            <a:picLocks noGrp="1" noChangeAspect="1"/>
          </p:cNvPicPr>
          <p:nvPr>
            <p:ph idx="1"/>
          </p:nvPr>
        </p:nvPicPr>
        <p:blipFill>
          <a:blip r:embed="rId2">
            <a:extLst>
              <a:ext uri="{28A0092B-C50C-407E-A947-70E740481C1C}">
                <a14:useLocalDpi xmlns:a14="http://schemas.microsoft.com/office/drawing/2010/main" val="0"/>
              </a:ext>
            </a:extLst>
          </a:blip>
          <a:srcRect l="1586" r="1586"/>
          <a:stretch>
            <a:fillRect/>
          </a:stretch>
        </p:blipFill>
        <p:spPr/>
      </p:pic>
    </p:spTree>
    <p:extLst>
      <p:ext uri="{BB962C8B-B14F-4D97-AF65-F5344CB8AC3E}">
        <p14:creationId xmlns:p14="http://schemas.microsoft.com/office/powerpoint/2010/main" val="3889513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5490" y="518464"/>
            <a:ext cx="6856726" cy="369332"/>
          </a:xfrm>
          <a:prstGeom prst="rect">
            <a:avLst/>
          </a:prstGeom>
          <a:noFill/>
        </p:spPr>
        <p:txBody>
          <a:bodyPr wrap="square" rtlCol="0">
            <a:spAutoFit/>
          </a:bodyPr>
          <a:lstStyle/>
          <a:p>
            <a:endParaRPr lang="en-US" dirty="0"/>
          </a:p>
        </p:txBody>
      </p:sp>
      <p:pic>
        <p:nvPicPr>
          <p:cNvPr id="2" name="Picture 1" descr="Screen Shot 2017-11-15 at 14.08.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37" y="810665"/>
            <a:ext cx="8280400" cy="1422400"/>
          </a:xfrm>
          <a:prstGeom prst="rect">
            <a:avLst/>
          </a:prstGeom>
        </p:spPr>
      </p:pic>
      <p:sp>
        <p:nvSpPr>
          <p:cNvPr id="3" name="Rectangle 2"/>
          <p:cNvSpPr/>
          <p:nvPr/>
        </p:nvSpPr>
        <p:spPr>
          <a:xfrm>
            <a:off x="634990" y="2541065"/>
            <a:ext cx="7625704" cy="4247317"/>
          </a:xfrm>
          <a:prstGeom prst="rect">
            <a:avLst/>
          </a:prstGeom>
        </p:spPr>
        <p:txBody>
          <a:bodyPr wrap="square">
            <a:spAutoFit/>
          </a:bodyPr>
          <a:lstStyle/>
          <a:p>
            <a:r>
              <a:rPr lang="en-US" b="1" dirty="0">
                <a:latin typeface="Arial"/>
                <a:cs typeface="Arial"/>
              </a:rPr>
              <a:t>Headline</a:t>
            </a:r>
          </a:p>
          <a:p>
            <a:r>
              <a:rPr lang="en-US" dirty="0">
                <a:latin typeface="Arial"/>
                <a:cs typeface="Arial"/>
              </a:rPr>
              <a:t>People are most likely to notice your headline text, so consider including words that people may have entered in their Google search. Your text ad consists of two headlines where you can enter up to 30 characters in each to promote your product or service. The headlines are separated by a dash "-" and may appear differently based on the device someone is using when they view your ad.</a:t>
            </a:r>
          </a:p>
          <a:p>
            <a:endParaRPr lang="en-US" dirty="0">
              <a:latin typeface="Arial"/>
              <a:cs typeface="Arial"/>
            </a:endParaRPr>
          </a:p>
          <a:p>
            <a:r>
              <a:rPr lang="en-US" b="1" dirty="0">
                <a:latin typeface="Arial"/>
                <a:cs typeface="Arial"/>
              </a:rPr>
              <a:t>Display URL</a:t>
            </a:r>
          </a:p>
          <a:p>
            <a:r>
              <a:rPr lang="en-US" dirty="0">
                <a:latin typeface="Arial"/>
                <a:cs typeface="Arial"/>
              </a:rPr>
              <a:t>The display URL, usually in green, shows your website address. This display URL is made up of the domain from your final URL and the text in the optional ”Path” fields. These fields are designed to help people who see your ad get a better sense of where they’ll be taken when they click it. Your path text doesn’t have to match the exact language of your display URL. </a:t>
            </a:r>
          </a:p>
        </p:txBody>
      </p:sp>
    </p:spTree>
    <p:extLst>
      <p:ext uri="{BB962C8B-B14F-4D97-AF65-F5344CB8AC3E}">
        <p14:creationId xmlns:p14="http://schemas.microsoft.com/office/powerpoint/2010/main" val="2963410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2467" y="335845"/>
            <a:ext cx="7817949" cy="6463309"/>
          </a:xfrm>
          <a:prstGeom prst="rect">
            <a:avLst/>
          </a:prstGeom>
        </p:spPr>
        <p:txBody>
          <a:bodyPr wrap="square">
            <a:spAutoFit/>
          </a:bodyPr>
          <a:lstStyle/>
          <a:p>
            <a:r>
              <a:rPr lang="en-US" b="1" dirty="0">
                <a:latin typeface="Arial"/>
                <a:cs typeface="Arial"/>
              </a:rPr>
              <a:t>Description</a:t>
            </a:r>
          </a:p>
          <a:p>
            <a:r>
              <a:rPr lang="en-US" dirty="0">
                <a:latin typeface="Arial"/>
                <a:cs typeface="Arial"/>
              </a:rPr>
              <a:t>Use the description to highlight details about your product or service. It’s a good idea to include a “call to action” – the action you want your customer to take. If you’re an online shoe shop, your description might include “Shop now” or “Buy shoes now”. If you offer a service, you might want to add something like “Get an instant quote online” or “See pricing”.</a:t>
            </a:r>
          </a:p>
          <a:p>
            <a:endParaRPr lang="en-US" dirty="0">
              <a:latin typeface="Arial"/>
              <a:cs typeface="Arial"/>
            </a:endParaRPr>
          </a:p>
          <a:p>
            <a:r>
              <a:rPr lang="en-US" b="1" dirty="0">
                <a:latin typeface="Arial"/>
                <a:cs typeface="Arial"/>
              </a:rPr>
              <a:t>Length limits</a:t>
            </a:r>
          </a:p>
          <a:p>
            <a:r>
              <a:rPr lang="en-US" dirty="0">
                <a:latin typeface="Arial"/>
                <a:cs typeface="Arial"/>
              </a:rPr>
              <a:t>Field	Max length</a:t>
            </a:r>
          </a:p>
          <a:p>
            <a:r>
              <a:rPr lang="en-US" dirty="0">
                <a:latin typeface="Arial"/>
                <a:cs typeface="Arial"/>
              </a:rPr>
              <a:t>Headline 1	30 characters</a:t>
            </a:r>
          </a:p>
          <a:p>
            <a:r>
              <a:rPr lang="en-US" dirty="0">
                <a:latin typeface="Arial"/>
                <a:cs typeface="Arial"/>
              </a:rPr>
              <a:t>Headline 2	30 characters</a:t>
            </a:r>
          </a:p>
          <a:p>
            <a:r>
              <a:rPr lang="en-US" dirty="0">
                <a:latin typeface="Arial"/>
                <a:cs typeface="Arial"/>
              </a:rPr>
              <a:t>Description	80 characters</a:t>
            </a:r>
          </a:p>
          <a:p>
            <a:r>
              <a:rPr lang="en-US" dirty="0">
                <a:latin typeface="Arial"/>
                <a:cs typeface="Arial"/>
              </a:rPr>
              <a:t>Path (2</a:t>
            </a:r>
            <a:r>
              <a:rPr lang="en-US" dirty="0" smtClean="0">
                <a:latin typeface="Arial"/>
                <a:cs typeface="Arial"/>
              </a:rPr>
              <a:t>)*</a:t>
            </a:r>
            <a:r>
              <a:rPr lang="en-US" dirty="0">
                <a:latin typeface="Arial"/>
                <a:cs typeface="Arial"/>
              </a:rPr>
              <a:t>	15 characters each</a:t>
            </a:r>
          </a:p>
          <a:p>
            <a:endParaRPr lang="en-US" dirty="0" smtClean="0">
              <a:latin typeface="Arial"/>
              <a:cs typeface="Arial"/>
            </a:endParaRPr>
          </a:p>
          <a:p>
            <a:r>
              <a:rPr lang="en-US" dirty="0" smtClean="0">
                <a:latin typeface="Arial"/>
                <a:cs typeface="Arial"/>
              </a:rPr>
              <a:t>In </a:t>
            </a:r>
            <a:r>
              <a:rPr lang="en-US" dirty="0">
                <a:latin typeface="Arial"/>
                <a:cs typeface="Arial"/>
              </a:rPr>
              <a:t>expanded text ads, the length limits are the same across all languages. Each character in double-width languages like Korean, Japanese or Chinese counts as two towards the limit instead of one</a:t>
            </a:r>
            <a:r>
              <a:rPr lang="en-US" dirty="0" smtClean="0">
                <a:latin typeface="Arial"/>
                <a:cs typeface="Arial"/>
              </a:rPr>
              <a:t>.</a:t>
            </a:r>
          </a:p>
          <a:p>
            <a:endParaRPr lang="en-US" dirty="0" smtClean="0">
              <a:latin typeface="Arial"/>
              <a:cs typeface="Arial"/>
            </a:endParaRPr>
          </a:p>
          <a:p>
            <a:endParaRPr lang="en-US" dirty="0">
              <a:latin typeface="Arial"/>
              <a:cs typeface="Arial"/>
            </a:endParaRPr>
          </a:p>
          <a:p>
            <a:endParaRPr lang="en-US" dirty="0" smtClean="0">
              <a:latin typeface="Arial"/>
              <a:cs typeface="Arial"/>
            </a:endParaRPr>
          </a:p>
          <a:p>
            <a:endParaRPr lang="en-US" dirty="0" smtClean="0">
              <a:latin typeface="Arial"/>
              <a:cs typeface="Arial"/>
            </a:endParaRPr>
          </a:p>
          <a:p>
            <a:endParaRPr lang="en-US" dirty="0">
              <a:latin typeface="Arial"/>
              <a:cs typeface="Arial"/>
            </a:endParaRPr>
          </a:p>
          <a:p>
            <a:endParaRPr lang="en-US" dirty="0"/>
          </a:p>
        </p:txBody>
      </p:sp>
    </p:spTree>
    <p:extLst>
      <p:ext uri="{BB962C8B-B14F-4D97-AF65-F5344CB8AC3E}">
        <p14:creationId xmlns:p14="http://schemas.microsoft.com/office/powerpoint/2010/main" val="2118058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2467" y="335845"/>
            <a:ext cx="7817949" cy="1754327"/>
          </a:xfrm>
          <a:prstGeom prst="rect">
            <a:avLst/>
          </a:prstGeom>
        </p:spPr>
        <p:txBody>
          <a:bodyPr wrap="square">
            <a:spAutoFit/>
          </a:bodyPr>
          <a:lstStyle/>
          <a:p>
            <a:endParaRPr lang="en-US" dirty="0" smtClean="0">
              <a:latin typeface="Arial"/>
              <a:cs typeface="Arial"/>
            </a:endParaRPr>
          </a:p>
          <a:p>
            <a:endParaRPr lang="en-US" dirty="0">
              <a:latin typeface="Arial"/>
              <a:cs typeface="Arial"/>
            </a:endParaRPr>
          </a:p>
          <a:p>
            <a:endParaRPr lang="en-US" dirty="0" smtClean="0">
              <a:latin typeface="Arial"/>
              <a:cs typeface="Arial"/>
            </a:endParaRPr>
          </a:p>
          <a:p>
            <a:endParaRPr lang="en-US" dirty="0" smtClean="0">
              <a:latin typeface="Arial"/>
              <a:cs typeface="Arial"/>
            </a:endParaRPr>
          </a:p>
          <a:p>
            <a:endParaRPr lang="en-US" dirty="0">
              <a:latin typeface="Arial"/>
              <a:cs typeface="Arial"/>
            </a:endParaRPr>
          </a:p>
          <a:p>
            <a:endParaRPr lang="en-US" dirty="0"/>
          </a:p>
        </p:txBody>
      </p:sp>
      <p:sp>
        <p:nvSpPr>
          <p:cNvPr id="3" name="TextBox 2"/>
          <p:cNvSpPr txBox="1"/>
          <p:nvPr/>
        </p:nvSpPr>
        <p:spPr>
          <a:xfrm>
            <a:off x="710723" y="996149"/>
            <a:ext cx="7631529" cy="2862323"/>
          </a:xfrm>
          <a:prstGeom prst="rect">
            <a:avLst/>
          </a:prstGeom>
          <a:noFill/>
        </p:spPr>
        <p:txBody>
          <a:bodyPr wrap="square" rtlCol="0">
            <a:spAutoFit/>
          </a:bodyPr>
          <a:lstStyle/>
          <a:p>
            <a:r>
              <a:rPr lang="en-US" dirty="0">
                <a:latin typeface="Arial"/>
                <a:cs typeface="Arial"/>
              </a:rPr>
              <a:t>*</a:t>
            </a:r>
            <a:r>
              <a:rPr lang="en-US" dirty="0" smtClean="0">
                <a:latin typeface="Arial"/>
                <a:cs typeface="Arial"/>
              </a:rPr>
              <a:t>The </a:t>
            </a:r>
            <a:r>
              <a:rPr lang="en-US" dirty="0">
                <a:latin typeface="Arial"/>
                <a:cs typeface="Arial"/>
              </a:rPr>
              <a:t>“Path” fields are part of the Display URL in expanded text ads, which is typically displayed in green text below the headline and above the description. The fields give potential customers an idea of where they will end up on your site once they have clicked your ad, so the text you put in the fields should describe the product or service described in the ad in more detail. Paths are optional, and they support up to 15 characters each.</a:t>
            </a:r>
          </a:p>
          <a:p>
            <a:endParaRPr lang="en-US" dirty="0">
              <a:latin typeface="Arial"/>
              <a:cs typeface="Arial"/>
            </a:endParaRPr>
          </a:p>
          <a:p>
            <a:r>
              <a:rPr lang="en-US" dirty="0">
                <a:latin typeface="Arial"/>
                <a:cs typeface="Arial"/>
              </a:rPr>
              <a:t>AdWords uses the domain from your final URL combined with your path text, if any is entered, to create the Display URL.</a:t>
            </a:r>
          </a:p>
        </p:txBody>
      </p:sp>
      <p:pic>
        <p:nvPicPr>
          <p:cNvPr id="2" name="Picture 1" descr="Screen Shot 2017-11-15 at 14.16.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665" y="3668590"/>
            <a:ext cx="5997462" cy="2743866"/>
          </a:xfrm>
          <a:prstGeom prst="rect">
            <a:avLst/>
          </a:prstGeom>
        </p:spPr>
      </p:pic>
    </p:spTree>
    <p:extLst>
      <p:ext uri="{BB962C8B-B14F-4D97-AF65-F5344CB8AC3E}">
        <p14:creationId xmlns:p14="http://schemas.microsoft.com/office/powerpoint/2010/main" val="3152906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4247" y="530115"/>
            <a:ext cx="7113052" cy="3416320"/>
          </a:xfrm>
          <a:prstGeom prst="rect">
            <a:avLst/>
          </a:prstGeom>
          <a:noFill/>
        </p:spPr>
        <p:txBody>
          <a:bodyPr wrap="square" rtlCol="0">
            <a:spAutoFit/>
          </a:bodyPr>
          <a:lstStyle/>
          <a:p>
            <a:r>
              <a:rPr lang="en-US" b="1" dirty="0">
                <a:latin typeface="Arial"/>
                <a:cs typeface="Arial"/>
              </a:rPr>
              <a:t>Sign in to your AdWords account</a:t>
            </a:r>
            <a:r>
              <a:rPr lang="en-US" b="1" dirty="0" smtClean="0">
                <a:latin typeface="Arial"/>
                <a:cs typeface="Arial"/>
              </a:rPr>
              <a:t>.</a:t>
            </a:r>
          </a:p>
          <a:p>
            <a:endParaRPr lang="en-US" dirty="0">
              <a:latin typeface="Arial"/>
              <a:cs typeface="Arial"/>
            </a:endParaRPr>
          </a:p>
          <a:p>
            <a:r>
              <a:rPr lang="en-US" dirty="0">
                <a:latin typeface="Arial"/>
                <a:cs typeface="Arial"/>
              </a:rPr>
              <a:t>Click the Tools tab and select Ad Preview and Diagnosis.</a:t>
            </a:r>
          </a:p>
          <a:p>
            <a:r>
              <a:rPr lang="en-US" dirty="0">
                <a:latin typeface="Arial"/>
                <a:cs typeface="Arial"/>
              </a:rPr>
              <a:t>In the text box, enter the keyword that you want to test. Make sure it’s a keyword that’s included in your campaign, or closely related.</a:t>
            </a:r>
          </a:p>
          <a:p>
            <a:r>
              <a:rPr lang="en-US" dirty="0">
                <a:latin typeface="Arial"/>
                <a:cs typeface="Arial"/>
              </a:rPr>
              <a:t>Change any of the other settings (location, language, device) as needed. If you’ve targeted your ad to a certain language, location or device, you’ll need to specify this information to preview your ad</a:t>
            </a:r>
            <a:r>
              <a:rPr lang="en-US" dirty="0" smtClean="0">
                <a:latin typeface="Arial"/>
                <a:cs typeface="Arial"/>
              </a:rPr>
              <a:t>.</a:t>
            </a:r>
          </a:p>
          <a:p>
            <a:endParaRPr lang="en-US" dirty="0" smtClean="0">
              <a:latin typeface="Arial"/>
              <a:cs typeface="Arial"/>
            </a:endParaRPr>
          </a:p>
          <a:p>
            <a:r>
              <a:rPr lang="en-US" b="1" dirty="0" smtClean="0">
                <a:latin typeface="Arial"/>
                <a:cs typeface="Arial"/>
              </a:rPr>
              <a:t>Click </a:t>
            </a:r>
            <a:r>
              <a:rPr lang="en-US" b="1" dirty="0">
                <a:latin typeface="Arial"/>
                <a:cs typeface="Arial"/>
              </a:rPr>
              <a:t>Preview</a:t>
            </a:r>
            <a:r>
              <a:rPr lang="en-US" b="1" dirty="0" smtClean="0">
                <a:latin typeface="Arial"/>
                <a:cs typeface="Arial"/>
              </a:rPr>
              <a:t>.</a:t>
            </a:r>
            <a:r>
              <a:rPr lang="en-US" dirty="0">
                <a:latin typeface="Arial"/>
                <a:cs typeface="Arial"/>
              </a:rPr>
              <a:t> </a:t>
            </a:r>
            <a:endParaRPr lang="en-US" dirty="0" smtClean="0">
              <a:latin typeface="Arial"/>
              <a:cs typeface="Arial"/>
            </a:endParaRPr>
          </a:p>
          <a:p>
            <a:endParaRPr lang="en-US" dirty="0">
              <a:latin typeface="Arial"/>
              <a:cs typeface="Arial"/>
            </a:endParaRPr>
          </a:p>
          <a:p>
            <a:r>
              <a:rPr lang="en-US" dirty="0" smtClean="0">
                <a:latin typeface="Arial"/>
                <a:cs typeface="Arial"/>
              </a:rPr>
              <a:t>Ad </a:t>
            </a:r>
            <a:r>
              <a:rPr lang="en-US" dirty="0">
                <a:latin typeface="Arial"/>
                <a:cs typeface="Arial"/>
              </a:rPr>
              <a:t>Preview and Diagnosis tool</a:t>
            </a:r>
            <a:endParaRPr lang="en-US" b="1" dirty="0" smtClean="0">
              <a:latin typeface="Arial"/>
              <a:cs typeface="Arial"/>
            </a:endParaRPr>
          </a:p>
        </p:txBody>
      </p:sp>
    </p:spTree>
    <p:extLst>
      <p:ext uri="{BB962C8B-B14F-4D97-AF65-F5344CB8AC3E}">
        <p14:creationId xmlns:p14="http://schemas.microsoft.com/office/powerpoint/2010/main" val="463969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8107" y="1147612"/>
            <a:ext cx="7118877" cy="5355313"/>
          </a:xfrm>
          <a:prstGeom prst="rect">
            <a:avLst/>
          </a:prstGeom>
          <a:noFill/>
        </p:spPr>
        <p:txBody>
          <a:bodyPr wrap="square" rtlCol="0">
            <a:spAutoFit/>
          </a:bodyPr>
          <a:lstStyle/>
          <a:p>
            <a:r>
              <a:rPr lang="en-US" b="1" dirty="0">
                <a:latin typeface="Arial"/>
                <a:cs typeface="Arial"/>
              </a:rPr>
              <a:t>Sign in to your AdWords account</a:t>
            </a:r>
            <a:r>
              <a:rPr lang="en-US" dirty="0" smtClean="0">
                <a:latin typeface="Arial"/>
                <a:cs typeface="Arial"/>
              </a:rPr>
              <a:t>.</a:t>
            </a:r>
          </a:p>
          <a:p>
            <a:endParaRPr lang="en-US" dirty="0">
              <a:latin typeface="Arial"/>
              <a:cs typeface="Arial"/>
            </a:endParaRPr>
          </a:p>
          <a:p>
            <a:pPr marL="285750" indent="-285750">
              <a:buFont typeface="Arial"/>
              <a:buChar char="•"/>
            </a:pPr>
            <a:r>
              <a:rPr lang="en-US" dirty="0">
                <a:latin typeface="Arial"/>
                <a:cs typeface="Arial"/>
              </a:rPr>
              <a:t>Click the Tools tab and select Ad Preview and Diagnosis.</a:t>
            </a:r>
          </a:p>
          <a:p>
            <a:pPr marL="285750" indent="-285750">
              <a:buFont typeface="Arial"/>
              <a:buChar char="•"/>
            </a:pPr>
            <a:r>
              <a:rPr lang="en-US" dirty="0">
                <a:latin typeface="Arial"/>
                <a:cs typeface="Arial"/>
              </a:rPr>
              <a:t>In the text box, enter the keyword that you want to test. Make sure it’s a keyword that’s included in your campaign, or closely related.</a:t>
            </a:r>
          </a:p>
          <a:p>
            <a:pPr marL="285750" indent="-285750">
              <a:buFont typeface="Arial"/>
              <a:buChar char="•"/>
            </a:pPr>
            <a:r>
              <a:rPr lang="en-US" dirty="0">
                <a:latin typeface="Arial"/>
                <a:cs typeface="Arial"/>
              </a:rPr>
              <a:t>Change any of the other settings (location, language, device) as needed. If you’ve targeted your ad to a certain language, location or device, you’ll need to specify this information to preview your ad.</a:t>
            </a:r>
          </a:p>
          <a:p>
            <a:pPr marL="285750" indent="-285750">
              <a:buFont typeface="Arial"/>
              <a:buChar char="•"/>
            </a:pPr>
            <a:r>
              <a:rPr lang="en-US" dirty="0">
                <a:latin typeface="Arial"/>
                <a:cs typeface="Arial"/>
              </a:rPr>
              <a:t>Click Preview.</a:t>
            </a:r>
          </a:p>
          <a:p>
            <a:endParaRPr lang="en-US" dirty="0" smtClean="0">
              <a:latin typeface="Arial"/>
              <a:cs typeface="Arial"/>
            </a:endParaRPr>
          </a:p>
          <a:p>
            <a:r>
              <a:rPr lang="en-US" dirty="0" smtClean="0">
                <a:latin typeface="Arial"/>
                <a:cs typeface="Arial"/>
              </a:rPr>
              <a:t>The </a:t>
            </a:r>
            <a:r>
              <a:rPr lang="en-US" dirty="0">
                <a:latin typeface="Arial"/>
                <a:cs typeface="Arial"/>
              </a:rPr>
              <a:t>tool will tell you if your ad is eligible to appear for these search settings. If your ad is eligible to show on the first page of Google search results, you’ll see it highlighted in green. Ads that are eligible and show on the 2nd page or later may not appear in the Ad Preview and Diagnosis tool. Bear in mind that if your ad has extensions, they may not always display in the Ad Preview and Diagnosis tool. View your ad extension performance.</a:t>
            </a:r>
          </a:p>
        </p:txBody>
      </p:sp>
    </p:spTree>
    <p:extLst>
      <p:ext uri="{BB962C8B-B14F-4D97-AF65-F5344CB8AC3E}">
        <p14:creationId xmlns:p14="http://schemas.microsoft.com/office/powerpoint/2010/main" val="13014798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5176" y="1443030"/>
            <a:ext cx="6699435" cy="4247317"/>
          </a:xfrm>
          <a:prstGeom prst="rect">
            <a:avLst/>
          </a:prstGeom>
          <a:noFill/>
        </p:spPr>
        <p:txBody>
          <a:bodyPr wrap="square" rtlCol="0">
            <a:spAutoFit/>
          </a:bodyPr>
          <a:lstStyle/>
          <a:p>
            <a:r>
              <a:rPr lang="en-US" dirty="0">
                <a:latin typeface="Arial"/>
                <a:cs typeface="Arial"/>
              </a:rPr>
              <a:t>1) AdWords launched in 2000, when searchers were conducting more than 20 million searches per day on google.com. Sixteen years later, the search engine handles more than three billion searches per day. (Search Engine Land)</a:t>
            </a:r>
          </a:p>
          <a:p>
            <a:r>
              <a:rPr lang="en-US" dirty="0">
                <a:latin typeface="Arial"/>
                <a:cs typeface="Arial"/>
              </a:rPr>
              <a:t>2) An 18-year-old college dropout named Scott Banister is credited with the brilliant, multi-billion-dollar idea of pay-for-placement search listings, an idea later developed by Bill Gross at IdeaLab. (Search Engine History)</a:t>
            </a:r>
          </a:p>
          <a:p>
            <a:r>
              <a:rPr lang="en-US" dirty="0">
                <a:latin typeface="Arial"/>
                <a:cs typeface="Arial"/>
              </a:rPr>
              <a:t>3) AdWords was actually Google’s second advertising program. The first, called Premium Sponsorships, launched just months before. After a few years, AdWords overtook it. (Search Engine Watch)</a:t>
            </a:r>
          </a:p>
          <a:p>
            <a:r>
              <a:rPr lang="en-US" dirty="0">
                <a:latin typeface="Arial"/>
                <a:cs typeface="Arial"/>
              </a:rPr>
              <a:t>The Numbers of Today</a:t>
            </a:r>
          </a:p>
          <a:p>
            <a:r>
              <a:rPr lang="en-US" dirty="0">
                <a:latin typeface="Arial"/>
                <a:cs typeface="Arial"/>
              </a:rPr>
              <a:t>4) Number of Google Advertisers: Over 4 million (Business Insider</a:t>
            </a:r>
            <a:r>
              <a:rPr lang="en-US" dirty="0" smtClean="0">
                <a:latin typeface="Arial"/>
                <a:cs typeface="Arial"/>
              </a:rPr>
              <a:t>)</a:t>
            </a:r>
            <a:endParaRPr lang="en-US" dirty="0">
              <a:latin typeface="Arial"/>
              <a:cs typeface="Arial"/>
            </a:endParaRPr>
          </a:p>
        </p:txBody>
      </p:sp>
    </p:spTree>
    <p:extLst>
      <p:ext uri="{BB962C8B-B14F-4D97-AF65-F5344CB8AC3E}">
        <p14:creationId xmlns:p14="http://schemas.microsoft.com/office/powerpoint/2010/main" val="35854115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7131" y="1305342"/>
            <a:ext cx="7836168" cy="2862323"/>
          </a:xfrm>
          <a:prstGeom prst="rect">
            <a:avLst/>
          </a:prstGeom>
        </p:spPr>
        <p:txBody>
          <a:bodyPr wrap="square">
            <a:spAutoFit/>
          </a:bodyPr>
          <a:lstStyle/>
          <a:p>
            <a:r>
              <a:rPr lang="en-US" dirty="0" smtClean="0">
                <a:latin typeface="Arial"/>
                <a:cs typeface="Arial"/>
              </a:rPr>
              <a:t>5) Google’s takes up 33% of global digital ad revenue (Emarketer)</a:t>
            </a:r>
          </a:p>
          <a:p>
            <a:r>
              <a:rPr lang="en-US" dirty="0" smtClean="0">
                <a:latin typeface="Arial"/>
                <a:cs typeface="Arial"/>
              </a:rPr>
              <a:t>6) About 97% of Google’s total revenue comes from advertising. (Investopedia)</a:t>
            </a:r>
          </a:p>
          <a:p>
            <a:r>
              <a:rPr lang="en-US" dirty="0" smtClean="0">
                <a:latin typeface="Arial"/>
                <a:cs typeface="Arial"/>
              </a:rPr>
              <a:t>7) Businesses make an average of $2 in revenue for every $1 they spend on AdWords. (Google Economic Impact)</a:t>
            </a:r>
          </a:p>
          <a:p>
            <a:r>
              <a:rPr lang="en-US" dirty="0" smtClean="0">
                <a:latin typeface="Arial"/>
                <a:cs typeface="Arial"/>
              </a:rPr>
              <a:t>8) The top 3 paid ad spots get 41% of the clicks on the page (Niel Patel)</a:t>
            </a:r>
          </a:p>
          <a:p>
            <a:r>
              <a:rPr lang="en-US" dirty="0" smtClean="0">
                <a:latin typeface="Arial"/>
                <a:cs typeface="Arial"/>
              </a:rPr>
              <a:t>9) AdWords competitive rate of 87% allows your advertisement to fairly promote your products or services making you a competitor to those in similar industries. (Optimus 01)</a:t>
            </a:r>
          </a:p>
          <a:p>
            <a:r>
              <a:rPr lang="en-US" dirty="0" smtClean="0">
                <a:latin typeface="Arial"/>
                <a:cs typeface="Arial"/>
              </a:rPr>
              <a:t>Google’s Display and Search Network</a:t>
            </a:r>
            <a:endParaRPr lang="en-US" dirty="0">
              <a:latin typeface="Arial"/>
              <a:cs typeface="Arial"/>
            </a:endParaRPr>
          </a:p>
        </p:txBody>
      </p:sp>
    </p:spTree>
    <p:extLst>
      <p:ext uri="{BB962C8B-B14F-4D97-AF65-F5344CB8AC3E}">
        <p14:creationId xmlns:p14="http://schemas.microsoft.com/office/powerpoint/2010/main" val="11687588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2001" y="576719"/>
            <a:ext cx="6699435" cy="3693319"/>
          </a:xfrm>
          <a:prstGeom prst="rect">
            <a:avLst/>
          </a:prstGeom>
          <a:noFill/>
        </p:spPr>
        <p:txBody>
          <a:bodyPr wrap="square" rtlCol="0">
            <a:spAutoFit/>
          </a:bodyPr>
          <a:lstStyle/>
          <a:p>
            <a:r>
              <a:rPr lang="en-US" dirty="0">
                <a:latin typeface="Arial"/>
                <a:cs typeface="Arial"/>
              </a:rPr>
              <a:t>10) Number of businesses advertising on the Google Search Network: Over 1.2 million (Wordstream)</a:t>
            </a:r>
          </a:p>
          <a:p>
            <a:r>
              <a:rPr lang="en-US" dirty="0">
                <a:latin typeface="Arial"/>
                <a:cs typeface="Arial"/>
              </a:rPr>
              <a:t>11) Number of sites that are part of the Google Ad Display Network: Over 1 million (Wordstream)</a:t>
            </a:r>
          </a:p>
          <a:p>
            <a:r>
              <a:rPr lang="en-US" dirty="0">
                <a:latin typeface="Arial"/>
                <a:cs typeface="Arial"/>
              </a:rPr>
              <a:t>12) Google’s display campaigns reach 80% of global internet users (Google Content Network)</a:t>
            </a:r>
          </a:p>
          <a:p>
            <a:r>
              <a:rPr lang="en-US" dirty="0">
                <a:latin typeface="Arial"/>
                <a:cs typeface="Arial"/>
              </a:rPr>
              <a:t>13) Consumers exposed to display ads are, on average, 155% more likely to search for brand- and segment-specific terms. (Google Content Network)</a:t>
            </a:r>
          </a:p>
          <a:p>
            <a:r>
              <a:rPr lang="en-US" dirty="0">
                <a:latin typeface="Arial"/>
                <a:cs typeface="Arial"/>
              </a:rPr>
              <a:t>14) The average click-through rate of an ad on the Google Display Network is four times as high as the average banner ad in the US and almost ten times as high as a Facebook ad. (Moz)</a:t>
            </a:r>
          </a:p>
          <a:p>
            <a:r>
              <a:rPr lang="en-US" dirty="0">
                <a:latin typeface="Arial"/>
                <a:cs typeface="Arial"/>
              </a:rPr>
              <a:t>AdWords Industry </a:t>
            </a:r>
            <a:r>
              <a:rPr lang="en-US" dirty="0" smtClean="0">
                <a:latin typeface="Arial"/>
                <a:cs typeface="Arial"/>
              </a:rPr>
              <a:t>Superlatives</a:t>
            </a:r>
            <a:endParaRPr lang="en-US" dirty="0">
              <a:latin typeface="Arial"/>
              <a:cs typeface="Arial"/>
            </a:endParaRPr>
          </a:p>
        </p:txBody>
      </p:sp>
    </p:spTree>
    <p:extLst>
      <p:ext uri="{BB962C8B-B14F-4D97-AF65-F5344CB8AC3E}">
        <p14:creationId xmlns:p14="http://schemas.microsoft.com/office/powerpoint/2010/main" val="41318075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43841"/>
            <a:ext cx="8229600" cy="2308324"/>
          </a:xfrm>
          <a:prstGeom prst="rect">
            <a:avLst/>
          </a:prstGeom>
        </p:spPr>
        <p:txBody>
          <a:bodyPr wrap="square">
            <a:spAutoFit/>
          </a:bodyPr>
          <a:lstStyle/>
          <a:p>
            <a:r>
              <a:rPr lang="en-US" dirty="0" smtClean="0">
                <a:latin typeface="Arial"/>
                <a:cs typeface="Arial"/>
              </a:rPr>
              <a:t>15) The most expensive keyword to advertise with Adwords is…’Insurance’ at about $55 per click. (Media Vision Interactive)</a:t>
            </a:r>
          </a:p>
          <a:p>
            <a:r>
              <a:rPr lang="en-US" dirty="0" smtClean="0">
                <a:latin typeface="Arial"/>
                <a:cs typeface="Arial"/>
              </a:rPr>
              <a:t>16) Dating &amp; Personals industry have the lowest average Cost Per Actions: $6.91 (Search Engine Land)</a:t>
            </a:r>
          </a:p>
          <a:p>
            <a:r>
              <a:rPr lang="en-US" dirty="0" smtClean="0">
                <a:latin typeface="Arial"/>
                <a:cs typeface="Arial"/>
              </a:rPr>
              <a:t>17) The Legal industry has the highest average Cost Per Actions: $135.17 (Search Engine Land)</a:t>
            </a:r>
          </a:p>
          <a:p>
            <a:r>
              <a:rPr lang="en-US" dirty="0" smtClean="0">
                <a:latin typeface="Arial"/>
                <a:cs typeface="Arial"/>
              </a:rPr>
              <a:t>18) Industry with the best average conversion rate for AdWords search ads: Insurance and Finance (7.19%) (Search Engine Land)</a:t>
            </a:r>
            <a:endParaRPr lang="en-US" dirty="0">
              <a:latin typeface="Arial"/>
              <a:cs typeface="Arial"/>
            </a:endParaRPr>
          </a:p>
        </p:txBody>
      </p:sp>
    </p:spTree>
    <p:extLst>
      <p:ext uri="{BB962C8B-B14F-4D97-AF65-F5344CB8AC3E}">
        <p14:creationId xmlns:p14="http://schemas.microsoft.com/office/powerpoint/2010/main" val="129716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4. Target your area</a:t>
            </a:r>
            <a:br>
              <a:rPr lang="en-GB" b="1" dirty="0" smtClean="0"/>
            </a:br>
            <a:endParaRPr lang="en-US" b="1" dirty="0"/>
          </a:p>
        </p:txBody>
      </p:sp>
      <p:sp>
        <p:nvSpPr>
          <p:cNvPr id="3" name="Content Placeholder 2"/>
          <p:cNvSpPr>
            <a:spLocks noGrp="1"/>
          </p:cNvSpPr>
          <p:nvPr>
            <p:ph idx="1"/>
          </p:nvPr>
        </p:nvSpPr>
        <p:spPr/>
        <p:txBody>
          <a:bodyPr/>
          <a:lstStyle/>
          <a:p>
            <a:pPr marL="0" indent="0">
              <a:buNone/>
            </a:pPr>
            <a:r>
              <a:rPr lang="en-GB" dirty="0"/>
              <a:t>4. Target your area</a:t>
            </a:r>
          </a:p>
          <a:p>
            <a:r>
              <a:rPr lang="en-GB" dirty="0"/>
              <a:t>If your business is local, consider including your city or state in your domain name to make it easy for local customers to find and remember. </a:t>
            </a:r>
            <a:endParaRPr lang="en-GB" dirty="0" smtClean="0"/>
          </a:p>
          <a:p>
            <a:pPr marL="0" indent="0">
              <a:buNone/>
            </a:pPr>
            <a:r>
              <a:rPr lang="en-GB" dirty="0" smtClean="0"/>
              <a:t>Example</a:t>
            </a:r>
            <a:r>
              <a:rPr lang="en-GB" dirty="0"/>
              <a:t>: </a:t>
            </a:r>
            <a:r>
              <a:rPr lang="en-GB" dirty="0" smtClean="0"/>
              <a:t>HenleyAutoGlassRepair.com</a:t>
            </a:r>
            <a:r>
              <a:rPr lang="en-GB" dirty="0"/>
              <a:t>.</a:t>
            </a:r>
          </a:p>
          <a:p>
            <a:endParaRPr lang="en-US" dirty="0"/>
          </a:p>
        </p:txBody>
      </p:sp>
    </p:spTree>
    <p:extLst>
      <p:ext uri="{BB962C8B-B14F-4D97-AF65-F5344CB8AC3E}">
        <p14:creationId xmlns:p14="http://schemas.microsoft.com/office/powerpoint/2010/main" val="8264244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2001" y="576719"/>
            <a:ext cx="6699435" cy="3139321"/>
          </a:xfrm>
          <a:prstGeom prst="rect">
            <a:avLst/>
          </a:prstGeom>
          <a:noFill/>
        </p:spPr>
        <p:txBody>
          <a:bodyPr wrap="square" rtlCol="0">
            <a:spAutoFit/>
          </a:bodyPr>
          <a:lstStyle/>
          <a:p>
            <a:r>
              <a:rPr lang="en-US" dirty="0">
                <a:latin typeface="Arial"/>
                <a:cs typeface="Arial"/>
              </a:rPr>
              <a:t>19) Industry with the best average conversion rate for AdWords display ads: Home Goods (2.19%) (Search Engine Land)</a:t>
            </a:r>
          </a:p>
          <a:p>
            <a:r>
              <a:rPr lang="en-US" dirty="0">
                <a:latin typeface="Arial"/>
                <a:cs typeface="Arial"/>
              </a:rPr>
              <a:t>‘Cause We Are Living In A Mobile World</a:t>
            </a:r>
          </a:p>
          <a:p>
            <a:r>
              <a:rPr lang="en-US" dirty="0">
                <a:latin typeface="Arial"/>
                <a:cs typeface="Arial"/>
              </a:rPr>
              <a:t>20) 70% of mobile searchers call a business directly from Google Search (AdWords Blog)</a:t>
            </a:r>
          </a:p>
          <a:p>
            <a:r>
              <a:rPr lang="en-US" dirty="0">
                <a:latin typeface="Arial"/>
                <a:cs typeface="Arial"/>
              </a:rPr>
              <a:t>21) 33% of all Google search clicks are generated through mobile (Merkle Inc.)</a:t>
            </a:r>
          </a:p>
          <a:p>
            <a:r>
              <a:rPr lang="en-US" dirty="0">
                <a:latin typeface="Arial"/>
                <a:cs typeface="Arial"/>
              </a:rPr>
              <a:t>22) There are at least 300,000 mobile apps currently serving Google Mobile Ads (Protocol 80)</a:t>
            </a:r>
          </a:p>
          <a:p>
            <a:endParaRPr lang="en-US" dirty="0"/>
          </a:p>
          <a:p>
            <a:endParaRPr lang="en-US" dirty="0"/>
          </a:p>
        </p:txBody>
      </p:sp>
    </p:spTree>
    <p:extLst>
      <p:ext uri="{BB962C8B-B14F-4D97-AF65-F5344CB8AC3E}">
        <p14:creationId xmlns:p14="http://schemas.microsoft.com/office/powerpoint/2010/main" val="382341175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2001" y="576719"/>
            <a:ext cx="6699435" cy="2585323"/>
          </a:xfrm>
          <a:prstGeom prst="rect">
            <a:avLst/>
          </a:prstGeom>
          <a:noFill/>
        </p:spPr>
        <p:txBody>
          <a:bodyPr wrap="square" rtlCol="0">
            <a:spAutoFit/>
          </a:bodyPr>
          <a:lstStyle/>
          <a:p>
            <a:r>
              <a:rPr lang="en-US" dirty="0" smtClean="0">
                <a:latin typeface="Arial"/>
                <a:cs typeface="Arial"/>
              </a:rPr>
              <a:t>Further reading:</a:t>
            </a:r>
          </a:p>
          <a:p>
            <a:endParaRPr lang="en-US" dirty="0">
              <a:latin typeface="Arial"/>
              <a:cs typeface="Arial"/>
            </a:endParaRPr>
          </a:p>
          <a:p>
            <a:r>
              <a:rPr lang="en-US" dirty="0">
                <a:latin typeface="Arial"/>
                <a:cs typeface="Arial"/>
                <a:hlinkClick r:id="rId2"/>
              </a:rPr>
              <a:t>https://brianclifton.com/blog/2013/08/20/calculating-your-real-roi-adwords</a:t>
            </a:r>
            <a:r>
              <a:rPr lang="en-US" dirty="0" smtClean="0">
                <a:latin typeface="Arial"/>
                <a:cs typeface="Arial"/>
                <a:hlinkClick r:id="rId2"/>
              </a:rPr>
              <a:t>/</a:t>
            </a:r>
            <a:r>
              <a:rPr lang="en-US" dirty="0" smtClean="0">
                <a:latin typeface="Arial"/>
                <a:cs typeface="Arial"/>
              </a:rPr>
              <a:t> </a:t>
            </a:r>
          </a:p>
          <a:p>
            <a:endParaRPr lang="en-US" dirty="0">
              <a:latin typeface="Arial"/>
              <a:cs typeface="Arial"/>
            </a:endParaRPr>
          </a:p>
          <a:p>
            <a:r>
              <a:rPr lang="en-US" dirty="0">
                <a:latin typeface="Arial"/>
                <a:cs typeface="Arial"/>
                <a:hlinkClick r:id="rId3"/>
              </a:rPr>
              <a:t>https://www.crazyegg.com/blog/successful-adwords-ads</a:t>
            </a:r>
            <a:r>
              <a:rPr lang="en-US" dirty="0" smtClean="0">
                <a:latin typeface="Arial"/>
                <a:cs typeface="Arial"/>
                <a:hlinkClick r:id="rId3"/>
              </a:rPr>
              <a:t>/</a:t>
            </a:r>
            <a:endParaRPr lang="en-US" dirty="0" smtClean="0">
              <a:latin typeface="Arial"/>
              <a:cs typeface="Arial"/>
            </a:endParaRPr>
          </a:p>
          <a:p>
            <a:endParaRPr lang="en-US" dirty="0">
              <a:latin typeface="Arial"/>
              <a:cs typeface="Arial"/>
            </a:endParaRPr>
          </a:p>
          <a:p>
            <a:r>
              <a:rPr lang="en-US" dirty="0">
                <a:latin typeface="Arial"/>
                <a:cs typeface="Arial"/>
                <a:hlinkClick r:id="rId4"/>
              </a:rPr>
              <a:t>https://www.upwork.com/hiring/community/successful-adwords-campaign</a:t>
            </a:r>
            <a:r>
              <a:rPr lang="en-US" dirty="0" smtClean="0">
                <a:latin typeface="Arial"/>
                <a:cs typeface="Arial"/>
                <a:hlinkClick r:id="rId4"/>
              </a:rPr>
              <a:t>/</a:t>
            </a:r>
            <a:r>
              <a:rPr lang="en-US" dirty="0" smtClean="0">
                <a:latin typeface="Arial"/>
                <a:cs typeface="Arial"/>
              </a:rPr>
              <a:t> </a:t>
            </a:r>
            <a:endParaRPr lang="en-US" dirty="0">
              <a:latin typeface="Arial"/>
              <a:cs typeface="Arial"/>
            </a:endParaRPr>
          </a:p>
        </p:txBody>
      </p:sp>
    </p:spTree>
    <p:extLst>
      <p:ext uri="{BB962C8B-B14F-4D97-AF65-F5344CB8AC3E}">
        <p14:creationId xmlns:p14="http://schemas.microsoft.com/office/powerpoint/2010/main" val="20535498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5. Avoid numbers and hyphens</a:t>
            </a:r>
            <a:endParaRPr lang="en-GB" b="1" dirty="0"/>
          </a:p>
        </p:txBody>
      </p:sp>
      <p:sp>
        <p:nvSpPr>
          <p:cNvPr id="3" name="Content Placeholder 2"/>
          <p:cNvSpPr>
            <a:spLocks noGrp="1"/>
          </p:cNvSpPr>
          <p:nvPr>
            <p:ph idx="1"/>
          </p:nvPr>
        </p:nvSpPr>
        <p:spPr/>
        <p:txBody>
          <a:bodyPr/>
          <a:lstStyle/>
          <a:p>
            <a:r>
              <a:rPr lang="en-GB" dirty="0" smtClean="0"/>
              <a:t>Numbers </a:t>
            </a:r>
            <a:r>
              <a:rPr lang="en-GB" dirty="0"/>
              <a:t>and hyphens are often misunderstood — people who hear your website address don’t know if you’re using a numeral (5) or it’s spelled out (five) or they misplace or forget the dash. If you need these in your domain, register the different variations to be safe.</a:t>
            </a:r>
          </a:p>
          <a:p>
            <a:endParaRPr lang="en-US" dirty="0"/>
          </a:p>
        </p:txBody>
      </p:sp>
    </p:spTree>
    <p:extLst>
      <p:ext uri="{BB962C8B-B14F-4D97-AF65-F5344CB8AC3E}">
        <p14:creationId xmlns:p14="http://schemas.microsoft.com/office/powerpoint/2010/main" val="2032070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TotalTime>
  <Words>3911</Words>
  <Application>Microsoft Macintosh PowerPoint</Application>
  <PresentationFormat>On-screen Show (4:3)</PresentationFormat>
  <Paragraphs>278</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Websites and Blogs </vt:lpstr>
      <vt:lpstr>Introductions </vt:lpstr>
      <vt:lpstr>PowerPoint Presentation</vt:lpstr>
      <vt:lpstr>1. Make it easy to type </vt:lpstr>
      <vt:lpstr>2. Keep it short </vt:lpstr>
      <vt:lpstr>3. Use keywords</vt:lpstr>
      <vt:lpstr>Remember!</vt:lpstr>
      <vt:lpstr>4. Target your area </vt:lpstr>
      <vt:lpstr>5. Avoid numbers and hyphens</vt:lpstr>
      <vt:lpstr>6. Research it </vt:lpstr>
      <vt:lpstr>7. Use an appropriate domain name extension </vt:lpstr>
      <vt:lpstr>PowerPoint Presentation</vt:lpstr>
      <vt:lpstr>PowerPoint Presentation</vt:lpstr>
      <vt:lpstr>PowerPoint Presentation</vt:lpstr>
      <vt:lpstr>Google keyword research </vt:lpstr>
      <vt:lpstr>Blogging </vt:lpstr>
      <vt:lpstr>Best blogging platforms to use </vt:lpstr>
      <vt:lpstr>PowerPoint Presentation</vt:lpstr>
      <vt:lpstr>PowerPoint Presentation</vt:lpstr>
      <vt:lpstr>PowerPoint Presentation</vt:lpstr>
      <vt:lpstr>PowerPoint Presentation</vt:lpstr>
      <vt:lpstr>PowerPoint Presentation</vt:lpstr>
      <vt:lpstr>Costs </vt:lpstr>
      <vt:lpstr>Costs </vt:lpstr>
      <vt:lpstr>Costs </vt:lpstr>
      <vt:lpstr>What to talk about…</vt:lpstr>
      <vt:lpstr>- Google keyword research https://adwords.google.com   https://trends.google.com/trends/ </vt:lpstr>
      <vt:lpstr>Quality Content – Google Algorithms </vt:lpstr>
      <vt:lpstr>Length? </vt:lpstr>
      <vt:lpstr>Do you need a website or a blog?</vt:lpstr>
      <vt:lpstr>What are my goals for the 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Costs </vt:lpstr>
      <vt:lpstr>PowerPoint Presentation</vt:lpstr>
      <vt:lpstr>PowerPoint Presentation</vt:lpstr>
      <vt:lpstr>PowerPoint Presentation</vt:lpstr>
      <vt:lpstr>PowerPoint Presentation</vt:lpstr>
      <vt:lpstr>PowerPoint Presentation</vt:lpstr>
      <vt:lpstr>PowerPoint Presentation</vt:lpstr>
      <vt:lpstr>Promote your blog/website –  Social Media</vt:lpstr>
      <vt:lpstr>Adopt hashtags around your brand or blog topics</vt:lpstr>
      <vt:lpstr>Google Keywords Planner</vt:lpstr>
      <vt:lpstr>PowerPoint Presentation</vt:lpstr>
      <vt:lpstr>PowerPoint Presentation</vt:lpstr>
      <vt:lpstr>PowerPoint Presentation</vt:lpstr>
      <vt:lpstr>PowerPoint Presentation</vt:lpstr>
      <vt:lpstr>PowerPoint Presentation</vt:lpstr>
      <vt:lpstr>PowerPoint Presentation</vt:lpstr>
      <vt:lpstr>Remember!</vt:lpstr>
      <vt:lpstr>Cost </vt:lpstr>
      <vt:lpstr>Quality Score</vt:lpstr>
      <vt:lpstr>Relevance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Henley Group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Websites and Blogs </dc:title>
  <dc:creator>Ashley  Mackie </dc:creator>
  <cp:lastModifiedBy>Ashley  Mackie </cp:lastModifiedBy>
  <cp:revision>12</cp:revision>
  <cp:lastPrinted>2018-02-21T15:00:22Z</cp:lastPrinted>
  <dcterms:created xsi:type="dcterms:W3CDTF">2018-02-21T11:42:51Z</dcterms:created>
  <dcterms:modified xsi:type="dcterms:W3CDTF">2018-02-21T15:00:38Z</dcterms:modified>
</cp:coreProperties>
</file>